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Default Extension="bin" ContentType="audi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29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50"/>
  </p:notesMasterIdLst>
  <p:handoutMasterIdLst>
    <p:handoutMasterId r:id="rId51"/>
  </p:handoutMasterIdLst>
  <p:sldIdLst>
    <p:sldId id="271" r:id="rId5"/>
    <p:sldId id="335" r:id="rId6"/>
    <p:sldId id="352" r:id="rId7"/>
    <p:sldId id="359" r:id="rId8"/>
    <p:sldId id="353" r:id="rId9"/>
    <p:sldId id="354" r:id="rId10"/>
    <p:sldId id="356" r:id="rId11"/>
    <p:sldId id="289" r:id="rId12"/>
    <p:sldId id="290" r:id="rId13"/>
    <p:sldId id="292" r:id="rId14"/>
    <p:sldId id="293" r:id="rId15"/>
    <p:sldId id="369" r:id="rId16"/>
    <p:sldId id="295" r:id="rId17"/>
    <p:sldId id="296" r:id="rId18"/>
    <p:sldId id="297" r:id="rId19"/>
    <p:sldId id="336" r:id="rId20"/>
    <p:sldId id="300" r:id="rId21"/>
    <p:sldId id="301" r:id="rId22"/>
    <p:sldId id="305" r:id="rId23"/>
    <p:sldId id="308" r:id="rId24"/>
    <p:sldId id="311" r:id="rId25"/>
    <p:sldId id="312" r:id="rId26"/>
    <p:sldId id="314" r:id="rId27"/>
    <p:sldId id="315" r:id="rId28"/>
    <p:sldId id="309" r:id="rId29"/>
    <p:sldId id="366" r:id="rId30"/>
    <p:sldId id="367" r:id="rId31"/>
    <p:sldId id="368" r:id="rId32"/>
    <p:sldId id="363" r:id="rId33"/>
    <p:sldId id="365" r:id="rId34"/>
    <p:sldId id="342" r:id="rId35"/>
    <p:sldId id="341" r:id="rId36"/>
    <p:sldId id="333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1" r:id="rId47"/>
    <p:sldId id="382" r:id="rId48"/>
    <p:sldId id="272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CFF"/>
    <a:srgbClr val="FF99CC"/>
    <a:srgbClr val="4F81BD"/>
    <a:srgbClr val="0C9B2E"/>
    <a:srgbClr val="FFCCFF"/>
    <a:srgbClr val="965C10"/>
    <a:srgbClr val="C07816"/>
    <a:srgbClr val="DF8611"/>
    <a:srgbClr val="595A5D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1" autoAdjust="0"/>
    <p:restoredTop sz="93130" autoAdjust="0"/>
  </p:normalViewPr>
  <p:slideViewPr>
    <p:cSldViewPr snapToGrid="0" showGuides="1">
      <p:cViewPr varScale="1">
        <p:scale>
          <a:sx n="80" d="100"/>
          <a:sy n="80" d="100"/>
        </p:scale>
        <p:origin x="464" y="18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commentAuthors" Target="commentAuthors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A24E7-EA52-FC4C-8639-FD4EB19463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D1252-8011-A248-8C39-4C28565DF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80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12/17/15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3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not just about thermostats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 back to Marco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2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7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2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rang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6656" y="1453896"/>
            <a:ext cx="7772400" cy="832104"/>
          </a:xfrm>
          <a:effectLst>
            <a:outerShdw blurRad="111125" dist="12700" dir="5100000" algn="ctr" rotWithShape="0">
              <a:srgbClr val="965C10">
                <a:alpha val="74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945" y="2432221"/>
            <a:ext cx="7786115" cy="921643"/>
          </a:xfrm>
          <a:effectLst>
            <a:outerShdw blurRad="111125" dist="12700" dir="5100000" algn="ctr" rotWithShape="0">
              <a:srgbClr val="965C10">
                <a:alpha val="74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659" y="538647"/>
            <a:ext cx="8434683" cy="806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1" y="4513885"/>
            <a:ext cx="719998" cy="2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15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AWS-Enterprise Summi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499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321" y="755311"/>
            <a:ext cx="4023359" cy="2364035"/>
          </a:xfrm>
          <a:prstGeom prst="rect">
            <a:avLst/>
          </a:prstGeom>
        </p:spPr>
      </p:pic>
      <p:sp>
        <p:nvSpPr>
          <p:cNvPr id="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154680" y="2862072"/>
            <a:ext cx="2834640" cy="175402"/>
          </a:xfrm>
          <a:effectLst>
            <a:outerShdw blurRad="139700" dist="12700" dir="5280000" algn="ctr" rotWithShape="0">
              <a:srgbClr val="965C10">
                <a:alpha val="99000"/>
              </a:srgbClr>
            </a:outerShdw>
          </a:effectLst>
        </p:spPr>
        <p:txBody>
          <a:bodyPr lIns="0" tIns="0" rIns="0" bIns="0" anchor="ctr" anchorCtr="0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 sz="1200"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 sz="1100"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 sz="1050"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LOCATION ALL CAPS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1" y="4513885"/>
            <a:ext cx="719998" cy="2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14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25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900" y="3482771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 smtClean="0"/>
              <a:t>Click to edit Presenter, Team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900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Click to edit Date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900" y="1250572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900" y="2000919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2015, Amazon Web Services, Inc. or its Affiliates. All rights reserved.</a:t>
            </a:r>
            <a:endParaRPr lang="en-US" sz="7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74521"/>
            <a:ext cx="7772400" cy="1021556"/>
          </a:xfrm>
          <a:effectLst>
            <a:outerShdw blurRad="111125" dist="12700" dir="5100000" algn="tl" rotWithShape="0">
              <a:srgbClr val="965C10">
                <a:alpha val="74000"/>
              </a:srgbClr>
            </a:outerShdw>
          </a:effectLst>
        </p:spPr>
        <p:txBody>
          <a:bodyPr anchor="ctr">
            <a:noAutofit/>
          </a:bodyPr>
          <a:lstStyle>
            <a:lvl1pPr algn="ctr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659" y="968415"/>
            <a:ext cx="8434683" cy="806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1" y="4513885"/>
            <a:ext cx="719998" cy="2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9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899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52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8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8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20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3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7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9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9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9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9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1"/>
            <a:ext cx="1924050" cy="110066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1"/>
            <a:ext cx="1924050" cy="110066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1"/>
            <a:ext cx="1924050" cy="110066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1"/>
            <a:ext cx="1924050" cy="110066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1"/>
            <a:ext cx="1924050" cy="110066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1"/>
            <a:ext cx="1924050" cy="110066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287" y="4656125"/>
            <a:ext cx="820003" cy="3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76" r:id="rId2"/>
    <p:sldLayoutId id="2147483696" r:id="rId3"/>
    <p:sldLayoutId id="2147483694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83" r:id="rId13"/>
    <p:sldLayoutId id="2147483697" r:id="rId14"/>
    <p:sldLayoutId id="2147483698" r:id="rId15"/>
    <p:sldLayoutId id="2147483699" r:id="rId16"/>
    <p:sldLayoutId id="214748370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41.png"/><Relationship Id="rId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7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9.png"/><Relationship Id="rId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stephendnicholas.com/archives/121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81.png"/><Relationship Id="rId8" Type="http://schemas.openxmlformats.org/officeDocument/2006/relationships/image" Target="../media/image61.png"/><Relationship Id="rId9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81.png"/><Relationship Id="rId8" Type="http://schemas.openxmlformats.org/officeDocument/2006/relationships/image" Target="../media/image61.png"/><Relationship Id="rId9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61.png"/><Relationship Id="rId6" Type="http://schemas.openxmlformats.org/officeDocument/2006/relationships/image" Target="../media/image85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61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3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microsoft.com/office/2007/relationships/hdphoto" Target="../media/hdphoto1.wdp"/><Relationship Id="rId7" Type="http://schemas.openxmlformats.org/officeDocument/2006/relationships/image" Target="../media/image90.emf"/><Relationship Id="rId8" Type="http://schemas.openxmlformats.org/officeDocument/2006/relationships/image" Target="../media/image66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tiff"/><Relationship Id="rId20" Type="http://schemas.openxmlformats.org/officeDocument/2006/relationships/image" Target="../media/image119.png"/><Relationship Id="rId21" Type="http://schemas.openxmlformats.org/officeDocument/2006/relationships/image" Target="../media/image120.jpg"/><Relationship Id="rId22" Type="http://schemas.openxmlformats.org/officeDocument/2006/relationships/image" Target="../media/image121.tiff"/><Relationship Id="rId23" Type="http://schemas.openxmlformats.org/officeDocument/2006/relationships/image" Target="../media/image122.JP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tiff"/><Relationship Id="rId19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1.jpeg"/><Relationship Id="rId3" Type="http://schemas.openxmlformats.org/officeDocument/2006/relationships/image" Target="../media/image102.JPG"/><Relationship Id="rId4" Type="http://schemas.openxmlformats.org/officeDocument/2006/relationships/image" Target="../media/image103.JPG"/><Relationship Id="rId5" Type="http://schemas.openxmlformats.org/officeDocument/2006/relationships/image" Target="../media/image104.jpg"/><Relationship Id="rId6" Type="http://schemas.openxmlformats.org/officeDocument/2006/relationships/image" Target="../media/image105.tiff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jp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audio" Target="../media/audio1.bin"/><Relationship Id="rId15" Type="http://schemas.openxmlformats.org/officeDocument/2006/relationships/image" Target="../media/image142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61.png"/><Relationship Id="rId10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2.png"/><Relationship Id="rId12" Type="http://schemas.openxmlformats.org/officeDocument/2006/relationships/image" Target="../media/image131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audio" Target="../media/audio1.bin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61.png"/><Relationship Id="rId10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4" Type="http://schemas.openxmlformats.org/officeDocument/2006/relationships/image" Target="../media/image109.png"/><Relationship Id="rId5" Type="http://schemas.openxmlformats.org/officeDocument/2006/relationships/image" Target="../media/image113.png"/><Relationship Id="rId6" Type="http://schemas.openxmlformats.org/officeDocument/2006/relationships/image" Target="../media/image145.jpg"/><Relationship Id="rId7" Type="http://schemas.openxmlformats.org/officeDocument/2006/relationships/image" Target="../media/image14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25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269846" y="1411806"/>
            <a:ext cx="8450049" cy="1983220"/>
            <a:chOff x="269845" y="1411805"/>
            <a:chExt cx="8450049" cy="19832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710" y="1961193"/>
              <a:ext cx="1209292" cy="10874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866" y="2303731"/>
              <a:ext cx="1303935" cy="48293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6643" y="2086537"/>
              <a:ext cx="839709" cy="82547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13" y="1411805"/>
              <a:ext cx="848455" cy="69745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45" y="1961193"/>
              <a:ext cx="445311" cy="53808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23" y="2451432"/>
              <a:ext cx="554877" cy="670476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6370611" y="2535881"/>
              <a:ext cx="531388" cy="747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4738777" y="2532144"/>
              <a:ext cx="531388" cy="747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234943" y="2491802"/>
              <a:ext cx="531388" cy="747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707767" y="2456172"/>
              <a:ext cx="531388" cy="7473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06" y="2084590"/>
              <a:ext cx="554877" cy="670476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159" y="1727512"/>
              <a:ext cx="488059" cy="5881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6695" y="1437022"/>
              <a:ext cx="689048" cy="67224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411" y="3048618"/>
              <a:ext cx="509807" cy="346407"/>
            </a:xfrm>
            <a:prstGeom prst="rect">
              <a:avLst/>
            </a:prstGeom>
          </p:spPr>
        </p:pic>
        <p:cxnSp>
          <p:nvCxnSpPr>
            <p:cNvPr id="26" name="Elbow Connector 25"/>
            <p:cNvCxnSpPr>
              <a:endCxn id="12" idx="1"/>
            </p:cNvCxnSpPr>
            <p:nvPr/>
          </p:nvCxnSpPr>
          <p:spPr>
            <a:xfrm rot="16200000" flipH="1">
              <a:off x="6597176" y="2667586"/>
              <a:ext cx="859059" cy="249412"/>
            </a:xfrm>
            <a:prstGeom prst="bentConnector2">
              <a:avLst/>
            </a:prstGeom>
            <a:ln>
              <a:solidFill>
                <a:schemeClr val="bg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endCxn id="2" idx="1"/>
            </p:cNvCxnSpPr>
            <p:nvPr/>
          </p:nvCxnSpPr>
          <p:spPr>
            <a:xfrm rot="5400000" flipH="1" flipV="1">
              <a:off x="6837782" y="2085816"/>
              <a:ext cx="399597" cy="271158"/>
            </a:xfrm>
            <a:prstGeom prst="bentConnector2">
              <a:avLst/>
            </a:prstGeom>
            <a:ln>
              <a:solidFill>
                <a:schemeClr val="bg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endCxn id="11" idx="2"/>
            </p:cNvCxnSpPr>
            <p:nvPr/>
          </p:nvCxnSpPr>
          <p:spPr>
            <a:xfrm flipH="1">
              <a:off x="1009262" y="2476994"/>
              <a:ext cx="7710632" cy="644914"/>
            </a:xfrm>
            <a:prstGeom prst="bentConnector4">
              <a:avLst>
                <a:gd name="adj1" fmla="val -2965"/>
                <a:gd name="adj2" fmla="val 135447"/>
              </a:avLst>
            </a:prstGeom>
            <a:ln>
              <a:solidFill>
                <a:schemeClr val="bg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数据提升产品与服务价值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82716" y="3413230"/>
            <a:ext cx="2447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 smtClean="0"/>
              <a:t>在线监测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3185758" y="3135258"/>
            <a:ext cx="2447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 smtClean="0"/>
              <a:t>数据过滤与规则引擎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4725963" y="2846524"/>
            <a:ext cx="2447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 smtClean="0"/>
              <a:t>资料流入</a:t>
            </a:r>
            <a:r>
              <a:rPr lang="en-US" altLang="zh-TW" sz="800" dirty="0" smtClean="0"/>
              <a:t> Amazon Kinesis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509841" y="3135258"/>
            <a:ext cx="2447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 smtClean="0"/>
              <a:t>温测与使用数据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6272698" y="2338594"/>
            <a:ext cx="2447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 smtClean="0"/>
              <a:t>储存与离线分析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602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eBreaker_Full_MC_V11-2-0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36" y="649068"/>
            <a:ext cx="6975453" cy="4468649"/>
          </a:xfrm>
          <a:prstGeom prst="rect">
            <a:avLst/>
          </a:prstGeom>
        </p:spPr>
      </p:pic>
      <p:pic>
        <p:nvPicPr>
          <p:cNvPr id="33" name="Picture 32" descr="shaded-icons2-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6" y="1772726"/>
            <a:ext cx="893774" cy="914400"/>
          </a:xfrm>
          <a:prstGeom prst="rect">
            <a:avLst/>
          </a:prstGeom>
        </p:spPr>
      </p:pic>
      <p:pic>
        <p:nvPicPr>
          <p:cNvPr id="34" name="Picture 33" descr="shaded-icons2-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7" y="1787261"/>
            <a:ext cx="1078992" cy="9144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1276467" y="2229927"/>
            <a:ext cx="2114248" cy="19903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shaded-icons2-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62" y="1785429"/>
            <a:ext cx="928360" cy="914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" y="2681743"/>
            <a:ext cx="1682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设备</a:t>
            </a:r>
            <a:r>
              <a:rPr lang="en-US" sz="1200" b="1" dirty="0" smtClean="0"/>
              <a:t>SDK</a:t>
            </a:r>
            <a:endParaRPr lang="en-US" sz="1200" b="1" dirty="0"/>
          </a:p>
          <a:p>
            <a:pPr algn="ctr"/>
            <a:r>
              <a:rPr lang="zh-TW" altLang="en-US" sz="900" dirty="0" smtClean="0"/>
              <a:t>多种客户端连结库</a:t>
            </a:r>
            <a:r>
              <a:rPr lang="zh-CN" altLang="en-US" sz="900" dirty="0" smtClean="0"/>
              <a:t>，</a:t>
            </a:r>
            <a:r>
              <a:rPr lang="zh-CN" altLang="en-US" sz="900" dirty="0"/>
              <a:t>进行身份验证和交换信息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3059912" y="2647195"/>
            <a:ext cx="17236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设备</a:t>
            </a:r>
            <a:r>
              <a:rPr lang="zh-CN" altLang="en-US" sz="1200" b="1" dirty="0" smtClean="0"/>
              <a:t>网关</a:t>
            </a:r>
            <a:endParaRPr lang="en-US" sz="1200" b="1" dirty="0"/>
          </a:p>
          <a:p>
            <a:pPr algn="ctr"/>
            <a:r>
              <a:rPr lang="zh-CN" altLang="en-US" sz="900" dirty="0"/>
              <a:t>通过</a:t>
            </a:r>
            <a:r>
              <a:rPr lang="en-US" altLang="zh-CN" sz="900" dirty="0"/>
              <a:t>MQTT</a:t>
            </a:r>
            <a:r>
              <a:rPr lang="zh-CN" altLang="en-US" sz="900" dirty="0"/>
              <a:t>和</a:t>
            </a:r>
            <a:r>
              <a:rPr lang="en-US" altLang="zh-CN" sz="900" dirty="0"/>
              <a:t>HTTP</a:t>
            </a:r>
            <a:r>
              <a:rPr lang="zh-CN" altLang="en-US" sz="900" dirty="0"/>
              <a:t>与设备通信</a:t>
            </a:r>
            <a:endParaRPr 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1596488" y="1067803"/>
            <a:ext cx="1682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认证</a:t>
            </a:r>
            <a:endParaRPr lang="en-US" sz="1200" b="1" dirty="0" smtClean="0"/>
          </a:p>
          <a:p>
            <a:pPr algn="ctr"/>
            <a:r>
              <a:rPr lang="zh-CN" altLang="en-US" sz="900" dirty="0"/>
              <a:t>相互身份验证和加密</a:t>
            </a:r>
            <a:endParaRPr lang="en-US" sz="900" dirty="0"/>
          </a:p>
        </p:txBody>
      </p:sp>
      <p:pic>
        <p:nvPicPr>
          <p:cNvPr id="40" name="Picture 39" descr="shaded-icons2-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95" y="1018298"/>
            <a:ext cx="1005142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912472" y="1912294"/>
            <a:ext cx="1386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规则</a:t>
            </a:r>
            <a:r>
              <a:rPr lang="zh-CN" altLang="en-US" sz="1200" dirty="0" smtClean="0"/>
              <a:t>引擎</a:t>
            </a:r>
            <a:endParaRPr lang="en-US" sz="1200" b="1" dirty="0"/>
          </a:p>
          <a:p>
            <a:pPr algn="ctr"/>
            <a:r>
              <a:rPr lang="zh-TW" altLang="en-US" sz="900" dirty="0" smtClean="0"/>
              <a:t>依据规则与路由传递资料给后端</a:t>
            </a:r>
            <a:r>
              <a:rPr lang="en-US" altLang="zh-TW" sz="900" dirty="0" smtClean="0"/>
              <a:t>AWS </a:t>
            </a:r>
            <a:r>
              <a:rPr lang="zh-TW" altLang="en-US" sz="900" dirty="0" smtClean="0"/>
              <a:t>服务</a:t>
            </a:r>
            <a:endParaRPr lang="en-US" sz="900" dirty="0"/>
          </a:p>
        </p:txBody>
      </p:sp>
      <p:pic>
        <p:nvPicPr>
          <p:cNvPr id="42" name="Picture 41" descr="shaded-icons2-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346" y="657544"/>
            <a:ext cx="1321029" cy="1747437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V="1">
            <a:off x="6066938" y="1463356"/>
            <a:ext cx="566835" cy="12143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538874" y="1619878"/>
            <a:ext cx="1682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AWS </a:t>
            </a:r>
            <a:r>
              <a:rPr lang="zh-TW" altLang="en-US" sz="1200" b="1" dirty="0" smtClean="0"/>
              <a:t>服务</a:t>
            </a:r>
            <a:endParaRPr lang="en-US" sz="1200" b="1" dirty="0"/>
          </a:p>
          <a:p>
            <a:pPr algn="ctr"/>
            <a:r>
              <a:rPr lang="en-US" sz="1200" b="1" dirty="0" smtClean="0"/>
              <a:t>- - </a:t>
            </a:r>
            <a:r>
              <a:rPr lang="en-US" sz="1200" b="1" dirty="0"/>
              <a:t>- - - </a:t>
            </a:r>
          </a:p>
          <a:p>
            <a:pPr algn="ctr"/>
            <a:r>
              <a:rPr lang="zh-TW" altLang="en-US" sz="1200" b="1" dirty="0" smtClean="0"/>
              <a:t>第三方服务</a:t>
            </a:r>
            <a:endParaRPr lang="en-US" sz="900" dirty="0"/>
          </a:p>
        </p:txBody>
      </p:sp>
      <p:pic>
        <p:nvPicPr>
          <p:cNvPr id="45" name="Picture 44" descr="shaded-icons2-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23" y="2913759"/>
            <a:ext cx="990027" cy="9144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458712" y="3807608"/>
            <a:ext cx="22864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设备之影</a:t>
            </a:r>
            <a:r>
              <a:rPr lang="en-US" altLang="zh-TW" sz="1200" b="1" dirty="0" smtClean="0"/>
              <a:t>(Shadow)</a:t>
            </a:r>
            <a:endParaRPr lang="en-US" sz="1200" b="1" dirty="0"/>
          </a:p>
          <a:p>
            <a:pPr algn="ctr"/>
            <a:r>
              <a:rPr lang="zh-TW" altLang="en-US" sz="900" dirty="0" smtClean="0"/>
              <a:t>为设备间断性的连接能力保有持久的状态</a:t>
            </a:r>
            <a:endParaRPr lang="en-US" sz="900" dirty="0"/>
          </a:p>
        </p:txBody>
      </p:sp>
      <p:pic>
        <p:nvPicPr>
          <p:cNvPr id="47" name="Picture 46" descr="shaded-icons2-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06" y="3132366"/>
            <a:ext cx="1334259" cy="50990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504313" y="3635325"/>
            <a:ext cx="1682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应用</a:t>
            </a:r>
            <a:endParaRPr lang="en-US" sz="1200" b="1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6096848" y="3382097"/>
            <a:ext cx="566835" cy="12143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03713" y="4614837"/>
            <a:ext cx="1682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AWS</a:t>
            </a:r>
            <a:r>
              <a:rPr lang="zh-TW" altLang="en-US" sz="1200" b="1" dirty="0" smtClean="0"/>
              <a:t>物联网</a:t>
            </a:r>
            <a:r>
              <a:rPr lang="en-US" sz="1200" b="1" dirty="0" smtClean="0"/>
              <a:t>API</a:t>
            </a:r>
            <a:endParaRPr lang="en-US" sz="1200" b="1" dirty="0"/>
          </a:p>
        </p:txBody>
      </p:sp>
      <p:pic>
        <p:nvPicPr>
          <p:cNvPr id="51" name="Picture 50" descr="shaded-icons2-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04" y="3219910"/>
            <a:ext cx="1043709" cy="9144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90040" y="4129889"/>
            <a:ext cx="16826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/>
              <a:t>注册</a:t>
            </a:r>
            <a:endParaRPr lang="en-US" sz="1200" b="1" dirty="0" smtClean="0"/>
          </a:p>
          <a:p>
            <a:pPr algn="ctr"/>
            <a:r>
              <a:rPr lang="zh-CN" altLang="en-US" sz="900" dirty="0" smtClean="0"/>
              <a:t>身份</a:t>
            </a:r>
            <a:r>
              <a:rPr lang="zh-TW" altLang="en-US" sz="900" dirty="0" smtClean="0"/>
              <a:t>验证</a:t>
            </a:r>
            <a:r>
              <a:rPr lang="zh-CN" altLang="en-US" sz="900" dirty="0" smtClean="0"/>
              <a:t>和</a:t>
            </a:r>
            <a:r>
              <a:rPr lang="zh-CN" altLang="en-US" sz="900" dirty="0"/>
              <a:t>管理</a:t>
            </a:r>
            <a:r>
              <a:rPr lang="zh-CN" altLang="en-US" sz="900" dirty="0" smtClean="0"/>
              <a:t>你的</a:t>
            </a:r>
            <a:r>
              <a:rPr lang="zh-TW" altLang="en-US" sz="900" dirty="0" smtClean="0"/>
              <a:t>设备</a:t>
            </a:r>
            <a:endParaRPr 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物联网 </a:t>
            </a:r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- 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整体流程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8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1" grpId="0"/>
      <p:bldP spid="44" grpId="0"/>
      <p:bldP spid="46" grpId="0"/>
      <p:bldP spid="48" grpId="0"/>
      <p:bldP spid="50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 flipH="1">
            <a:off x="7246472" y="3140636"/>
            <a:ext cx="2989" cy="119230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00589" y="3036047"/>
            <a:ext cx="212164" cy="93830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605059" y="2928472"/>
            <a:ext cx="717177" cy="125505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359863" y="1414333"/>
            <a:ext cx="214256" cy="61766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231531" y="1357555"/>
            <a:ext cx="266849" cy="8089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844118" y="1688355"/>
            <a:ext cx="597648" cy="821764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89110" y="1994051"/>
            <a:ext cx="381597" cy="54595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195" y="1494120"/>
            <a:ext cx="2151528" cy="2151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20" y="933127"/>
            <a:ext cx="673153" cy="673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58" y="1544536"/>
            <a:ext cx="673153" cy="673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94" y="895672"/>
            <a:ext cx="673153" cy="673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21" y="1239319"/>
            <a:ext cx="673153" cy="67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70" y="4138884"/>
            <a:ext cx="660025" cy="66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77" y="3935124"/>
            <a:ext cx="666760" cy="666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68" y="3648045"/>
            <a:ext cx="666760" cy="66676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物联网</a:t>
            </a:r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 – 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设备连接安全性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8503" y="1215635"/>
            <a:ext cx="24471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支援多种协议的连接</a:t>
            </a:r>
          </a:p>
          <a:p>
            <a:r>
              <a:rPr lang="zh-TW" altLang="en-US" sz="1600" dirty="0" smtClean="0"/>
              <a:t>透过</a:t>
            </a:r>
            <a:r>
              <a:rPr lang="en-US" altLang="zh-TW" sz="1600" dirty="0" smtClean="0"/>
              <a:t>MQTT</a:t>
            </a:r>
            <a:r>
              <a:rPr lang="zh-TW" altLang="en-US" sz="1600" dirty="0" smtClean="0"/>
              <a:t>或</a:t>
            </a:r>
            <a:r>
              <a:rPr lang="en-US" altLang="zh-TW" sz="1600" dirty="0" smtClean="0"/>
              <a:t>HTTP </a:t>
            </a:r>
            <a:r>
              <a:rPr lang="zh-TW" altLang="en-US" sz="1600" dirty="0" smtClean="0"/>
              <a:t>连接数以百万计的设备和应用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68503" y="2319994"/>
            <a:ext cx="28062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弹性发布</a:t>
            </a:r>
            <a:r>
              <a:rPr lang="en-US" altLang="zh-TW" b="1" dirty="0" smtClean="0"/>
              <a:t>/</a:t>
            </a:r>
            <a:r>
              <a:rPr lang="zh-TW" altLang="en-US" b="1" dirty="0" smtClean="0"/>
              <a:t>订阅的代理</a:t>
            </a:r>
          </a:p>
          <a:p>
            <a:r>
              <a:rPr lang="zh-TW" altLang="en-US" sz="1600" dirty="0" smtClean="0"/>
              <a:t>从</a:t>
            </a:r>
            <a:r>
              <a:rPr lang="en-US" altLang="zh-TW" sz="1600" dirty="0" smtClean="0"/>
              <a:t>1</a:t>
            </a:r>
            <a:r>
              <a:rPr lang="zh-TW" altLang="en-US" sz="1600" dirty="0" smtClean="0"/>
              <a:t>到</a:t>
            </a:r>
            <a:r>
              <a:rPr lang="en-US" altLang="zh-TW" sz="1600" dirty="0" smtClean="0"/>
              <a:t>10</a:t>
            </a:r>
            <a:r>
              <a:rPr lang="zh-TW" altLang="en-US" sz="1600" dirty="0" smtClean="0"/>
              <a:t>亿的设备连接，您不需要做任何部属</a:t>
            </a:r>
            <a:r>
              <a:rPr lang="en-US" altLang="zh-TW" sz="1600" dirty="0" smtClean="0"/>
              <a:t>(</a:t>
            </a:r>
            <a:r>
              <a:rPr lang="en-US" altLang="zh-TW" sz="1600" dirty="0" err="1"/>
              <a:t>S</a:t>
            </a:r>
            <a:r>
              <a:rPr lang="en-US" altLang="zh-TW" sz="1600" dirty="0" err="1" smtClean="0"/>
              <a:t>erverless</a:t>
            </a:r>
            <a:r>
              <a:rPr lang="en-US" altLang="zh-TW" sz="1600" dirty="0" smtClean="0"/>
              <a:t>)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68503" y="3426369"/>
            <a:ext cx="24471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安全模式</a:t>
            </a:r>
          </a:p>
          <a:p>
            <a:r>
              <a:rPr lang="zh-TW" altLang="en-US" sz="1600" dirty="0" smtClean="0"/>
              <a:t>通过</a:t>
            </a:r>
            <a:r>
              <a:rPr lang="en-US" altLang="zh-TW" sz="1600" dirty="0" smtClean="0"/>
              <a:t>X509</a:t>
            </a:r>
            <a:r>
              <a:rPr lang="zh-TW" altLang="en-US" sz="1600" dirty="0" smtClean="0"/>
              <a:t>证书与</a:t>
            </a:r>
            <a:r>
              <a:rPr lang="en-US" altLang="zh-TW" sz="1600" dirty="0" smtClean="0"/>
              <a:t>TLS1.2 </a:t>
            </a:r>
            <a:r>
              <a:rPr lang="zh-TW" altLang="en-US" sz="1600" dirty="0" smtClean="0"/>
              <a:t>与客户端验证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205331" y="2291537"/>
            <a:ext cx="15368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/>
              <a:t>主题</a:t>
            </a:r>
          </a:p>
          <a:p>
            <a:pPr algn="ctr"/>
            <a:r>
              <a:rPr lang="zh-TW" altLang="en-US" sz="1400" dirty="0" smtClean="0"/>
              <a:t>高弹性可扩展的</a:t>
            </a:r>
            <a:br>
              <a:rPr lang="zh-TW" altLang="en-US" sz="1400" dirty="0" smtClean="0"/>
            </a:br>
            <a:r>
              <a:rPr lang="zh-TW" altLang="en-US" sz="1400" dirty="0" smtClean="0"/>
              <a:t>发布</a:t>
            </a:r>
            <a:r>
              <a:rPr lang="en-US" altLang="zh-TW" sz="1400" dirty="0" smtClean="0"/>
              <a:t>/</a:t>
            </a:r>
            <a:r>
              <a:rPr lang="zh-TW" altLang="en-US" sz="1400" dirty="0" smtClean="0"/>
              <a:t>订阅代理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6574119" y="508578"/>
            <a:ext cx="83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发布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76258" y="4443065"/>
            <a:ext cx="83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C9B2E"/>
                </a:solidFill>
              </a:rPr>
              <a:t>订阅</a:t>
            </a:r>
          </a:p>
        </p:txBody>
      </p:sp>
    </p:spTree>
    <p:extLst>
      <p:ext uri="{BB962C8B-B14F-4D97-AF65-F5344CB8AC3E}">
        <p14:creationId xmlns:p14="http://schemas.microsoft.com/office/powerpoint/2010/main" val="18754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55626" y="1222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78" y="550883"/>
            <a:ext cx="748472" cy="748472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125431" y="2172557"/>
            <a:ext cx="1558070" cy="1526320"/>
            <a:chOff x="6220680" y="1029555"/>
            <a:chExt cx="2923320" cy="2923320"/>
          </a:xfrm>
        </p:grpSpPr>
        <p:pic>
          <p:nvPicPr>
            <p:cNvPr id="38" name="Picture 37" descr="Deck_Cloud-S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0680" y="1029555"/>
              <a:ext cx="2923320" cy="29233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060" y="1764285"/>
              <a:ext cx="599165" cy="59916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758" y="2338677"/>
              <a:ext cx="962658" cy="96265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7449552" y="3997673"/>
            <a:ext cx="8354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badi MT Condensed Light" charset="0"/>
                <a:ea typeface="Abadi MT Condensed Light" charset="0"/>
                <a:cs typeface="Abadi MT Condensed Light" charset="0"/>
              </a:rPr>
              <a:t>{Thing Name,</a:t>
            </a:r>
          </a:p>
          <a:p>
            <a:r>
              <a:rPr lang="en-US" sz="1100" dirty="0">
                <a:latin typeface="Abadi MT Condensed Light" charset="0"/>
                <a:ea typeface="Abadi MT Condensed Light" charset="0"/>
                <a:cs typeface="Abadi MT Condensed Light" charset="0"/>
              </a:rPr>
              <a:t>Sensor Temp,</a:t>
            </a:r>
          </a:p>
          <a:p>
            <a:r>
              <a:rPr lang="en-US" sz="1100" dirty="0">
                <a:latin typeface="Abadi MT Condensed Light" charset="0"/>
                <a:ea typeface="Abadi MT Condensed Light" charset="0"/>
                <a:cs typeface="Abadi MT Condensed Light" charset="0"/>
              </a:rPr>
              <a:t>, GetTemp(),</a:t>
            </a:r>
          </a:p>
          <a:p>
            <a:r>
              <a:rPr lang="en-US" sz="1100" dirty="0">
                <a:latin typeface="Abadi MT Condensed Light" charset="0"/>
                <a:ea typeface="Abadi MT Condensed Light" charset="0"/>
                <a:cs typeface="Abadi MT Condensed Light" charset="0"/>
              </a:rPr>
              <a:t>Output LED}</a:t>
            </a:r>
          </a:p>
        </p:txBody>
      </p:sp>
      <p:cxnSp>
        <p:nvCxnSpPr>
          <p:cNvPr id="49" name="Elbow Connector 48"/>
          <p:cNvCxnSpPr/>
          <p:nvPr/>
        </p:nvCxnSpPr>
        <p:spPr>
          <a:xfrm rot="16200000" flipH="1">
            <a:off x="5752761" y="1085507"/>
            <a:ext cx="489220" cy="546517"/>
          </a:xfrm>
          <a:prstGeom prst="bent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16200000" flipH="1">
            <a:off x="5010595" y="1693882"/>
            <a:ext cx="1780286" cy="639884"/>
          </a:xfrm>
          <a:prstGeom prst="bentConnector2">
            <a:avLst/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rot="16200000" flipH="1">
            <a:off x="4283697" y="2262028"/>
            <a:ext cx="3117704" cy="872754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7080251" y="1095376"/>
            <a:ext cx="460375" cy="269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7089775" y="1460501"/>
            <a:ext cx="482600" cy="95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073900" y="1612901"/>
            <a:ext cx="419100" cy="212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683501" y="1063626"/>
            <a:ext cx="1055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S3, Lambda,</a:t>
            </a:r>
          </a:p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Amazon Kinesis, </a:t>
            </a:r>
          </a:p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DynamoDB</a:t>
            </a:r>
          </a:p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Amazon SNS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162800" y="2714626"/>
            <a:ext cx="742950" cy="317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 descr="Mobile-Client.png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47" y="2394607"/>
            <a:ext cx="731520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76" y="1193906"/>
            <a:ext cx="797873" cy="7174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88" y="3925508"/>
            <a:ext cx="863531" cy="7588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2558" y="125984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云</a:t>
            </a:r>
            <a:r>
              <a:rPr lang="zh-TW" altLang="en-US" sz="2500" b="1" smtClean="0">
                <a:latin typeface="+mj-ea"/>
                <a:ea typeface="+mj-ea"/>
                <a:cs typeface="Abadi MT Condensed Light" charset="0"/>
              </a:rPr>
              <a:t>服务</a:t>
            </a:r>
            <a:r>
              <a:rPr lang="zh-TW" altLang="en-US" sz="2500" b="1" smtClean="0">
                <a:latin typeface="+mj-ea"/>
                <a:ea typeface="+mj-ea"/>
                <a:cs typeface="Abadi MT Condensed Light" charset="0"/>
              </a:rPr>
              <a:t>的</a:t>
            </a:r>
            <a:r>
              <a:rPr lang="zh-TW" altLang="en-US" sz="2500" b="1" smtClean="0">
                <a:latin typeface="+mj-ea"/>
                <a:ea typeface="+mj-ea"/>
                <a:cs typeface="Abadi MT Condensed Light" charset="0"/>
              </a:rPr>
              <a:t>入口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0855" y="1099265"/>
            <a:ext cx="41239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注册</a:t>
            </a:r>
          </a:p>
          <a:p>
            <a:r>
              <a:rPr lang="zh-TW" altLang="en-US" sz="1600" dirty="0" smtClean="0"/>
              <a:t>建立设备的身分证书和元数据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12589" y="2073283"/>
            <a:ext cx="41239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设备之影</a:t>
            </a:r>
          </a:p>
          <a:p>
            <a:r>
              <a:rPr lang="zh-TW" altLang="en-US" sz="1600" dirty="0" smtClean="0"/>
              <a:t>应用与设备间可以透过</a:t>
            </a:r>
            <a:r>
              <a:rPr lang="en-US" altLang="zh-TW" sz="1600" dirty="0" err="1" smtClean="0"/>
              <a:t>RESTful</a:t>
            </a:r>
            <a:r>
              <a:rPr lang="en-US" altLang="zh-TW" sz="1600" dirty="0" smtClean="0"/>
              <a:t> API </a:t>
            </a:r>
            <a:r>
              <a:rPr lang="zh-TW" altLang="en-US" sz="1600" dirty="0" smtClean="0"/>
              <a:t>同步彼此间的状态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660855" y="3416632"/>
            <a:ext cx="41239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规则引擎</a:t>
            </a:r>
          </a:p>
          <a:p>
            <a:r>
              <a:rPr lang="zh-TW" altLang="en-US" sz="1600" dirty="0" smtClean="0"/>
              <a:t>样式匹配采集数据发送到其他的服务或其他的设备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5970179" y="1946710"/>
            <a:ext cx="1386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规则</a:t>
            </a:r>
            <a:r>
              <a:rPr lang="zh-CN" altLang="en-US" sz="1200" b="1" dirty="0" smtClean="0"/>
              <a:t>引擎</a:t>
            </a:r>
            <a:endParaRPr 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846021" y="3396694"/>
            <a:ext cx="1386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设备之影</a:t>
            </a:r>
            <a:endParaRPr 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059720" y="4732864"/>
            <a:ext cx="1386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注册</a:t>
            </a:r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422674" y="3121371"/>
            <a:ext cx="1386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移动应用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1286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3916868" y="3056561"/>
            <a:ext cx="2528383" cy="112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2" y="2748421"/>
            <a:ext cx="655677" cy="655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01" y="2806130"/>
            <a:ext cx="383230" cy="613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83" y="2818478"/>
            <a:ext cx="429010" cy="5843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2355" y="3940443"/>
            <a:ext cx="1074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F81BD"/>
                </a:solidFill>
                <a:ea typeface="Abadi MT Condensed Light" charset="0"/>
                <a:cs typeface="Abadi MT Condensed Light" charset="0"/>
              </a:rPr>
              <a:t>Thing/Device</a:t>
            </a:r>
            <a:endParaRPr lang="en-US" b="1" dirty="0">
              <a:solidFill>
                <a:srgbClr val="4F81BD"/>
              </a:solidFill>
              <a:ea typeface="Abadi MT Condensed Light" charset="0"/>
              <a:cs typeface="Abadi MT Condensed Light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5455" y="2675164"/>
            <a:ext cx="1881370" cy="1269825"/>
          </a:xfrm>
          <a:prstGeom prst="roundRect">
            <a:avLst>
              <a:gd name="adj" fmla="val 9924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44410" y="2670620"/>
            <a:ext cx="3398651" cy="1288637"/>
          </a:xfrm>
          <a:prstGeom prst="roundRect">
            <a:avLst>
              <a:gd name="adj" fmla="val 7745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3171" y="339345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 smtClean="0">
                <a:solidFill>
                  <a:srgbClr val="4F81BD"/>
                </a:solidFill>
                <a:ea typeface="Abadi MT Condensed Light" charset="0"/>
                <a:cs typeface="Abadi MT Condensed Light" charset="0"/>
              </a:rPr>
              <a:t>策略</a:t>
            </a:r>
            <a:endParaRPr lang="en-US" b="1" dirty="0">
              <a:solidFill>
                <a:srgbClr val="4F81BD"/>
              </a:solidFill>
              <a:ea typeface="Abadi MT Condensed Light" charset="0"/>
              <a:cs typeface="Abadi MT Condensed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6527" y="3507870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4F81BD"/>
                </a:solidFill>
                <a:latin typeface="+mj-lt"/>
                <a:ea typeface="Abadi MT Condensed Light" charset="0"/>
                <a:cs typeface="Abadi MT Condensed Light" charset="0"/>
              </a:rPr>
              <a:t>SDK</a:t>
            </a:r>
            <a:endParaRPr lang="en-US" b="1" dirty="0">
              <a:solidFill>
                <a:srgbClr val="4F81BD"/>
              </a:solidFill>
              <a:latin typeface="+mj-lt"/>
              <a:ea typeface="Abadi MT Condensed Light" charset="0"/>
              <a:cs typeface="Abadi MT Condensed Light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78984" y="2694610"/>
            <a:ext cx="2846668" cy="1236111"/>
          </a:xfrm>
          <a:prstGeom prst="roundRect">
            <a:avLst>
              <a:gd name="adj" fmla="val 7745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cxnSp>
        <p:nvCxnSpPr>
          <p:cNvPr id="25" name="Straight Connector 24"/>
          <p:cNvCxnSpPr>
            <a:stCxn id="9" idx="3"/>
            <a:endCxn id="8" idx="1"/>
          </p:cNvCxnSpPr>
          <p:nvPr/>
        </p:nvCxnSpPr>
        <p:spPr>
          <a:xfrm>
            <a:off x="1970592" y="3110649"/>
            <a:ext cx="820708" cy="206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82018" y="3510699"/>
            <a:ext cx="820708" cy="206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49" y="3290496"/>
            <a:ext cx="383230" cy="61316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3773993" y="3326548"/>
            <a:ext cx="631321" cy="147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50618" y="3104298"/>
            <a:ext cx="820708" cy="206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694992" y="3104298"/>
            <a:ext cx="820708" cy="2066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ab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047" y="2871716"/>
            <a:ext cx="534390" cy="5343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298" y="2919021"/>
            <a:ext cx="383230" cy="613169"/>
          </a:xfrm>
          <a:prstGeom prst="rect">
            <a:avLst/>
          </a:prstGeom>
        </p:spPr>
      </p:pic>
      <p:pic>
        <p:nvPicPr>
          <p:cNvPr id="33" name="Picture 32" descr="Tab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22" y="3182866"/>
            <a:ext cx="534390" cy="5343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61" y="2739046"/>
            <a:ext cx="343201" cy="678777"/>
          </a:xfrm>
          <a:prstGeom prst="rect">
            <a:avLst/>
          </a:prstGeom>
        </p:spPr>
      </p:pic>
      <p:pic>
        <p:nvPicPr>
          <p:cNvPr id="35" name="Picture 34" descr="DynamoD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27" y="2891881"/>
            <a:ext cx="435285" cy="435285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886737"/>
              </p:ext>
            </p:extLst>
          </p:nvPr>
        </p:nvGraphicFramePr>
        <p:xfrm>
          <a:off x="6096000" y="1202843"/>
          <a:ext cx="2730500" cy="9601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682625"/>
                <a:gridCol w="682625"/>
                <a:gridCol w="682625"/>
                <a:gridCol w="682625"/>
              </a:tblGrid>
              <a:tr h="4343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Time Stamp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GPS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3" y="1047423"/>
            <a:ext cx="1011087" cy="1011087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1449764" y="1535570"/>
            <a:ext cx="1710389" cy="34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653023" y="1522543"/>
            <a:ext cx="1102935" cy="1302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端到端的安全策略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87332" y="1232669"/>
            <a:ext cx="1676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/>
              <a:t>设备状态</a:t>
            </a:r>
          </a:p>
          <a:p>
            <a:r>
              <a:rPr lang="zh-TW" altLang="en-US" sz="1600" b="1" dirty="0" smtClean="0"/>
              <a:t>设备利用率</a:t>
            </a:r>
          </a:p>
          <a:p>
            <a:r>
              <a:rPr lang="zh-TW" altLang="en-US" sz="1600" b="1" dirty="0" smtClean="0"/>
              <a:t>设备追踪</a:t>
            </a:r>
            <a:endParaRPr lang="en-US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897383" y="3957160"/>
            <a:ext cx="1676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smtClean="0">
                <a:solidFill>
                  <a:srgbClr val="0070C0"/>
                </a:solidFill>
              </a:rPr>
              <a:t>AWS</a:t>
            </a:r>
            <a:r>
              <a:rPr lang="zh-TW" altLang="en-US" sz="1100" b="1" dirty="0" smtClean="0">
                <a:solidFill>
                  <a:srgbClr val="0070C0"/>
                </a:solidFill>
              </a:rPr>
              <a:t>物联网</a:t>
            </a:r>
            <a:endParaRPr lang="en-US" sz="11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016990" y="3957160"/>
            <a:ext cx="1676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smtClean="0">
                <a:solidFill>
                  <a:srgbClr val="0070C0"/>
                </a:solidFill>
              </a:rPr>
              <a:t>AWS</a:t>
            </a:r>
            <a:r>
              <a:rPr lang="zh-TW" altLang="en-US" sz="1100" b="1" dirty="0">
                <a:solidFill>
                  <a:srgbClr val="0070C0"/>
                </a:solidFill>
              </a:rPr>
              <a:t> </a:t>
            </a:r>
            <a:r>
              <a:rPr lang="zh-TW" altLang="en-US" sz="1100" b="1" dirty="0" smtClean="0">
                <a:solidFill>
                  <a:srgbClr val="0070C0"/>
                </a:solidFill>
              </a:rPr>
              <a:t>服务</a:t>
            </a:r>
            <a:endParaRPr lang="en-US" sz="11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41393" y="2919021"/>
            <a:ext cx="735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>
                <a:solidFill>
                  <a:srgbClr val="0070C0"/>
                </a:solidFill>
              </a:rPr>
              <a:t>策略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71347" y="3673109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 smtClean="0">
                <a:solidFill>
                  <a:srgbClr val="4F81BD"/>
                </a:solidFill>
                <a:ea typeface="Abadi MT Condensed Light" charset="0"/>
                <a:cs typeface="Abadi MT Condensed Light" charset="0"/>
              </a:rPr>
              <a:t>IAM </a:t>
            </a:r>
            <a:r>
              <a:rPr lang="zh-TW" altLang="en-US" sz="1100" b="1" dirty="0" smtClean="0">
                <a:solidFill>
                  <a:srgbClr val="4F81BD"/>
                </a:solidFill>
                <a:ea typeface="Abadi MT Condensed Light" charset="0"/>
                <a:cs typeface="Abadi MT Condensed Light" charset="0"/>
              </a:rPr>
              <a:t>角色</a:t>
            </a:r>
            <a:endParaRPr lang="en-US" b="1" dirty="0">
              <a:solidFill>
                <a:srgbClr val="4F81BD"/>
              </a:solidFill>
              <a:ea typeface="Abadi MT Condensed Light" charset="0"/>
              <a:cs typeface="Abadi MT Condensed Ligh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76566" y="3351855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 smtClean="0">
                <a:solidFill>
                  <a:srgbClr val="4F81BD"/>
                </a:solidFill>
                <a:ea typeface="Abadi MT Condensed Light" charset="0"/>
                <a:cs typeface="Abadi MT Condensed Light" charset="0"/>
              </a:rPr>
              <a:t>IAM </a:t>
            </a:r>
            <a:r>
              <a:rPr lang="zh-TW" altLang="en-US" sz="1100" b="1" dirty="0" smtClean="0">
                <a:solidFill>
                  <a:srgbClr val="4F81BD"/>
                </a:solidFill>
                <a:ea typeface="Abadi MT Condensed Light" charset="0"/>
                <a:cs typeface="Abadi MT Condensed Light" charset="0"/>
              </a:rPr>
              <a:t>角色</a:t>
            </a:r>
            <a:endParaRPr lang="en-US" b="1" dirty="0">
              <a:solidFill>
                <a:srgbClr val="4F81BD"/>
              </a:solidFill>
              <a:ea typeface="Abadi MT Condensed Light" charset="0"/>
              <a:cs typeface="Abadi MT Condensed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6804" y="345702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 smtClean="0">
                <a:solidFill>
                  <a:srgbClr val="4F81BD"/>
                </a:solidFill>
                <a:ea typeface="Abadi MT Condensed Light" charset="0"/>
                <a:cs typeface="Abadi MT Condensed Light" charset="0"/>
              </a:rPr>
              <a:t>规则引擎</a:t>
            </a:r>
            <a:endParaRPr lang="en-US" b="1" dirty="0">
              <a:solidFill>
                <a:srgbClr val="4F81BD"/>
              </a:solidFill>
              <a:ea typeface="Abadi MT Condensed Light" charset="0"/>
              <a:cs typeface="Abadi MT Condensed Ligh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68135" y="337736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 smtClean="0">
                <a:solidFill>
                  <a:srgbClr val="4F81BD"/>
                </a:solidFill>
                <a:ea typeface="Abadi MT Condensed Light" charset="0"/>
                <a:cs typeface="Abadi MT Condensed Light" charset="0"/>
              </a:rPr>
              <a:t>策略</a:t>
            </a:r>
            <a:endParaRPr lang="en-US" b="1" dirty="0">
              <a:solidFill>
                <a:srgbClr val="4F81BD"/>
              </a:solidFill>
              <a:ea typeface="Abadi MT Condensed Light" charset="0"/>
              <a:cs typeface="Abadi MT Condensed 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71230" y="34734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 smtClean="0">
                <a:solidFill>
                  <a:srgbClr val="4F81BD"/>
                </a:solidFill>
                <a:ea typeface="Abadi MT Condensed Light" charset="0"/>
                <a:cs typeface="Abadi MT Condensed Light" charset="0"/>
              </a:rPr>
              <a:t>证书与私钥</a:t>
            </a:r>
            <a:endParaRPr lang="en-US" b="1" dirty="0">
              <a:solidFill>
                <a:srgbClr val="4F81BD"/>
              </a:solidFill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2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45948" r="52654"/>
          <a:stretch/>
        </p:blipFill>
        <p:spPr>
          <a:xfrm>
            <a:off x="739905" y="2868639"/>
            <a:ext cx="3101941" cy="1731937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421560" y="2639622"/>
            <a:ext cx="1112378" cy="1458817"/>
            <a:chOff x="6673020" y="3039468"/>
            <a:chExt cx="1112378" cy="14588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020" y="3788799"/>
              <a:ext cx="673102" cy="709486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>
              <a:off x="7148456" y="3039468"/>
              <a:ext cx="0" cy="447755"/>
            </a:xfrm>
            <a:prstGeom prst="straightConnector1">
              <a:avLst/>
            </a:prstGeom>
            <a:ln cmpd="dbl">
              <a:solidFill>
                <a:schemeClr val="bg2">
                  <a:lumMod val="90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2408" y="3162261"/>
              <a:ext cx="642990" cy="632943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23" b="57962"/>
          <a:stretch/>
        </p:blipFill>
        <p:spPr>
          <a:xfrm>
            <a:off x="661611" y="1388664"/>
            <a:ext cx="3164850" cy="13469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98" y="2147886"/>
            <a:ext cx="1049649" cy="1049649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241691" y="1552379"/>
            <a:ext cx="3442581" cy="1105467"/>
            <a:chOff x="5493150" y="1952226"/>
            <a:chExt cx="3442581" cy="110546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9867" y="2237559"/>
              <a:ext cx="542791" cy="4695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331" y="1952226"/>
              <a:ext cx="1041400" cy="1016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3903" y="2237558"/>
              <a:ext cx="430428" cy="469558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>
              <a:stCxn id="10" idx="3"/>
              <a:endCxn id="12" idx="1"/>
            </p:cNvCxnSpPr>
            <p:nvPr/>
          </p:nvCxnSpPr>
          <p:spPr>
            <a:xfrm flipV="1">
              <a:off x="7082658" y="2472337"/>
              <a:ext cx="38124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894331" y="2472337"/>
              <a:ext cx="38124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/>
            <p:nvPr/>
          </p:nvCxnSpPr>
          <p:spPr>
            <a:xfrm flipV="1">
              <a:off x="5493150" y="2586684"/>
              <a:ext cx="1002132" cy="4710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75000"/>
                </a:schemeClr>
              </a:solidFill>
              <a:prstDash val="sysDot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提高效率与更多的可预测性</a:t>
            </a:r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  <a:sym typeface="Wingdings"/>
              </a:rPr>
              <a:t>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  <a:sym typeface="Wingdings"/>
              </a:rPr>
              <a:t>减少浪费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1611" y="1476662"/>
            <a:ext cx="18436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b="1" dirty="0" smtClean="0"/>
              <a:t>温度传感器传输数据</a:t>
            </a:r>
            <a:endParaRPr lang="en-US" altLang="zh-TW" sz="800" b="1" dirty="0" smtClean="0"/>
          </a:p>
          <a:p>
            <a:pPr algn="ctr"/>
            <a:endParaRPr lang="en-US" sz="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921860" y="1907986"/>
            <a:ext cx="18436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/>
              <a:t>AWS</a:t>
            </a:r>
            <a:r>
              <a:rPr lang="zh-TW" altLang="en-US" sz="800" b="1" dirty="0" smtClean="0"/>
              <a:t>物联网的连接与验证</a:t>
            </a:r>
          </a:p>
          <a:p>
            <a:pPr algn="ctr"/>
            <a:endParaRPr lang="en-US" sz="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190720" y="2360002"/>
            <a:ext cx="24738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800" b="1" dirty="0" smtClean="0"/>
              <a:t>传感器数据传输到</a:t>
            </a:r>
            <a:r>
              <a:rPr lang="en-US" altLang="zh-TW" sz="800" b="1" dirty="0" smtClean="0"/>
              <a:t>Amazon Kinesis</a:t>
            </a:r>
            <a:r>
              <a:rPr lang="zh-TW" altLang="en-US" sz="800" b="1" dirty="0" smtClean="0"/>
              <a:t>，储存在</a:t>
            </a:r>
            <a:r>
              <a:rPr lang="en-US" altLang="zh-TW" sz="800" b="1" dirty="0" smtClean="0"/>
              <a:t>S3 </a:t>
            </a:r>
            <a:r>
              <a:rPr lang="zh-TW" altLang="en-US" sz="800" b="1" dirty="0" smtClean="0"/>
              <a:t>并用</a:t>
            </a:r>
            <a:r>
              <a:rPr lang="en-US" altLang="zh-TW" sz="800" b="1" dirty="0" smtClean="0"/>
              <a:t>Amazon </a:t>
            </a:r>
            <a:r>
              <a:rPr lang="zh-TW" altLang="en-US" sz="800" b="1" dirty="0" smtClean="0"/>
              <a:t>机器学习进行数据分析</a:t>
            </a:r>
          </a:p>
          <a:p>
            <a:endParaRPr lang="en-US" sz="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223288" y="4111573"/>
            <a:ext cx="184366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b="1" dirty="0" smtClean="0"/>
              <a:t>必要的运维报警</a:t>
            </a:r>
            <a:endParaRPr lang="en-US" sz="8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029884" y="3219676"/>
            <a:ext cx="215698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800" b="1" dirty="0" smtClean="0"/>
              <a:t>AWS</a:t>
            </a:r>
            <a:r>
              <a:rPr lang="zh-TW" altLang="en-US" sz="800" b="1" dirty="0" smtClean="0"/>
              <a:t>物联网根据抽取的数据触发规则引擎</a:t>
            </a:r>
          </a:p>
          <a:p>
            <a:pPr algn="ctr"/>
            <a:endParaRPr lang="en-US" sz="8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068877" y="3532846"/>
            <a:ext cx="172631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/>
              <a:t>AWS</a:t>
            </a:r>
            <a:r>
              <a:rPr lang="zh-TW" altLang="en-US" sz="800" b="1" dirty="0" smtClean="0"/>
              <a:t>物联网的连接与验证</a:t>
            </a:r>
          </a:p>
          <a:p>
            <a:pPr algn="ctr"/>
            <a:endParaRPr lang="en-US" sz="8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39905" y="3918932"/>
            <a:ext cx="18436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b="1" dirty="0" smtClean="0"/>
              <a:t>控制设备做待机状态以防止损坏</a:t>
            </a:r>
          </a:p>
          <a:p>
            <a:pPr algn="ctr"/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92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移动设备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2558" y="1009332"/>
            <a:ext cx="5374066" cy="3553926"/>
          </a:xfrm>
        </p:spPr>
        <p:txBody>
          <a:bodyPr>
            <a:normAutofit/>
          </a:bodyPr>
          <a:lstStyle/>
          <a:p>
            <a:pPr marL="342892" indent="-342892"/>
            <a:r>
              <a:rPr lang="zh-TW" altLang="en-US" sz="2200" dirty="0" smtClean="0">
                <a:latin typeface="+mn-ea"/>
              </a:rPr>
              <a:t>随身移动设备</a:t>
            </a:r>
            <a:endParaRPr lang="en-US" sz="2200" dirty="0" smtClean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自动运输工具</a:t>
            </a:r>
            <a:endParaRPr lang="en-US" sz="2200" dirty="0" smtClean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汽车与交通工具</a:t>
            </a:r>
            <a:endParaRPr lang="en-US" sz="2200" dirty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航空</a:t>
            </a:r>
            <a:endParaRPr lang="en-US" sz="2200" dirty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体育、游戏、休闲产业</a:t>
            </a:r>
          </a:p>
          <a:p>
            <a:pPr marL="342892" indent="-342892"/>
            <a:r>
              <a:rPr lang="zh-TW" altLang="en-US" sz="2200" dirty="0" smtClean="0">
                <a:latin typeface="+mn-ea"/>
              </a:rPr>
              <a:t>医疗与公共服务</a:t>
            </a:r>
          </a:p>
          <a:p>
            <a:pPr marL="342892" indent="-342892"/>
            <a:r>
              <a:rPr lang="zh-TW" altLang="en-US" sz="2200" dirty="0" smtClean="0">
                <a:latin typeface="+mn-ea"/>
              </a:rPr>
              <a:t>旅游</a:t>
            </a:r>
            <a:endParaRPr lang="en-US" sz="2200" dirty="0">
              <a:latin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813186" y="1214666"/>
            <a:ext cx="3037003" cy="3006817"/>
            <a:chOff x="5184363" y="657264"/>
            <a:chExt cx="3611088" cy="35751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068" y="3289485"/>
              <a:ext cx="942975" cy="9429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476" y="1425903"/>
              <a:ext cx="942975" cy="9429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4363" y="2398225"/>
              <a:ext cx="942975" cy="9429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9374" y="661621"/>
              <a:ext cx="942975" cy="94297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659" y="3269822"/>
              <a:ext cx="942975" cy="9429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205" y="657264"/>
              <a:ext cx="942975" cy="94297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6877" y="1425903"/>
              <a:ext cx="942975" cy="9429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338" y="2398225"/>
              <a:ext cx="942975" cy="94297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移动设备带来巨量的价值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09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643" y="984709"/>
            <a:ext cx="556342" cy="9204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6" y="1465592"/>
            <a:ext cx="556342" cy="9204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017" y="2417301"/>
            <a:ext cx="556342" cy="9204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339" y="3555151"/>
            <a:ext cx="556342" cy="92049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552" y="3882742"/>
            <a:ext cx="556342" cy="9204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69" y="4473120"/>
            <a:ext cx="265676" cy="43957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05" y="3267789"/>
            <a:ext cx="265676" cy="4395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22" y="3244998"/>
            <a:ext cx="265676" cy="4395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82" y="2587138"/>
            <a:ext cx="265676" cy="43957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036" y="1841683"/>
            <a:ext cx="265676" cy="4395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891" y="2399212"/>
            <a:ext cx="265676" cy="4395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03" y="744955"/>
            <a:ext cx="265676" cy="4395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15" y="590770"/>
            <a:ext cx="265676" cy="43957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426" y="1301592"/>
            <a:ext cx="159668" cy="2641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59" y="2220453"/>
            <a:ext cx="159668" cy="26417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042" y="609995"/>
            <a:ext cx="159668" cy="26417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82" y="488660"/>
            <a:ext cx="159668" cy="26417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83" y="1210431"/>
            <a:ext cx="159668" cy="2641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13" y="3191388"/>
            <a:ext cx="159668" cy="26417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758" y="2829165"/>
            <a:ext cx="159668" cy="26417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12" y="3561887"/>
            <a:ext cx="159668" cy="26417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81" y="4009923"/>
            <a:ext cx="159668" cy="26417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01" y="4490807"/>
            <a:ext cx="159668" cy="2641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457" y="3734403"/>
            <a:ext cx="159668" cy="26417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26" y="1828310"/>
            <a:ext cx="159668" cy="26417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特点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477449" y="1029962"/>
            <a:ext cx="5374066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indent="-342892"/>
            <a:r>
              <a:rPr lang="zh-TW" altLang="en-US" sz="2200" dirty="0" smtClean="0">
                <a:latin typeface="+mn-ea"/>
              </a:rPr>
              <a:t>移动网络：</a:t>
            </a:r>
            <a:r>
              <a:rPr lang="en-US" altLang="zh-TW" sz="2200" dirty="0" err="1" smtClean="0">
                <a:latin typeface="+mn-ea"/>
              </a:rPr>
              <a:t>kBit</a:t>
            </a:r>
            <a:r>
              <a:rPr lang="en-US" altLang="zh-TW" sz="2200" dirty="0" smtClean="0">
                <a:latin typeface="+mn-ea"/>
              </a:rPr>
              <a:t>/s</a:t>
            </a:r>
            <a:endParaRPr lang="en-US" sz="2200" dirty="0" smtClean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轻量级：低内存、低</a:t>
            </a:r>
            <a:r>
              <a:rPr lang="en-US" altLang="zh-TW" sz="2200" dirty="0" smtClean="0">
                <a:latin typeface="+mn-ea"/>
              </a:rPr>
              <a:t>CPU</a:t>
            </a:r>
            <a:r>
              <a:rPr lang="zh-TW" altLang="en-US" sz="2200" dirty="0" smtClean="0">
                <a:latin typeface="+mn-ea"/>
              </a:rPr>
              <a:t>与低功耗</a:t>
            </a:r>
            <a:endParaRPr lang="en-US" sz="2200" dirty="0" smtClean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近实时：分秒必争</a:t>
            </a:r>
            <a:endParaRPr lang="en-US" sz="2200" dirty="0" smtClean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基于地理位置</a:t>
            </a:r>
            <a:endParaRPr lang="en-US" sz="2200" dirty="0" smtClean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体育，游戏，休闲产业</a:t>
            </a:r>
          </a:p>
          <a:p>
            <a:pPr marL="342892" indent="-342892"/>
            <a:r>
              <a:rPr lang="zh-TW" altLang="en-US" sz="2200" dirty="0" smtClean="0">
                <a:latin typeface="+mn-ea"/>
              </a:rPr>
              <a:t>医疗与公共服务</a:t>
            </a:r>
          </a:p>
          <a:p>
            <a:pPr marL="342892" indent="-342892"/>
            <a:r>
              <a:rPr lang="zh-TW" altLang="en-US" sz="2200" dirty="0" smtClean="0">
                <a:latin typeface="+mn-ea"/>
              </a:rPr>
              <a:t>规模大</a:t>
            </a:r>
            <a:endParaRPr lang="en-US" sz="2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190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628735" y="1379096"/>
            <a:ext cx="0" cy="293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+mj-ea"/>
                <a:ea typeface="+mj-ea"/>
                <a:cs typeface="Abadi MT Condensed Light" charset="0"/>
              </a:rPr>
              <a:t>MQTT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82558" y="1379096"/>
            <a:ext cx="4389245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indent="-342892"/>
            <a:r>
              <a:rPr lang="en-US" altLang="zh-TW" dirty="0" smtClean="0">
                <a:latin typeface="+mn-ea"/>
              </a:rPr>
              <a:t>OASIS </a:t>
            </a:r>
            <a:r>
              <a:rPr lang="zh-TW" altLang="en-US" dirty="0" smtClean="0">
                <a:latin typeface="+mn-ea"/>
              </a:rPr>
              <a:t>标准协议</a:t>
            </a:r>
            <a:r>
              <a:rPr lang="en-US" altLang="zh-TW" dirty="0" smtClean="0">
                <a:latin typeface="+mn-ea"/>
              </a:rPr>
              <a:t> (v3.1.1)</a:t>
            </a:r>
            <a:r>
              <a:rPr lang="zh-TW" altLang="en-US" dirty="0" smtClean="0">
                <a:latin typeface="+mn-ea"/>
              </a:rPr>
              <a:t/>
            </a:r>
            <a:br>
              <a:rPr lang="zh-TW" altLang="en-US" dirty="0" smtClean="0">
                <a:latin typeface="+mn-ea"/>
              </a:rPr>
            </a:br>
            <a:endParaRPr lang="en-US" dirty="0" smtClean="0">
              <a:latin typeface="+mn-ea"/>
            </a:endParaRPr>
          </a:p>
          <a:p>
            <a:pPr marL="342892" indent="-342892"/>
            <a:r>
              <a:rPr lang="zh-TW" altLang="en-US" dirty="0" smtClean="0">
                <a:latin typeface="+mn-ea"/>
              </a:rPr>
              <a:t>轻量级，发布</a:t>
            </a:r>
            <a:r>
              <a:rPr lang="en-US" altLang="zh-TW" dirty="0" smtClean="0">
                <a:latin typeface="+mn-ea"/>
              </a:rPr>
              <a:t>/</a:t>
            </a:r>
            <a:r>
              <a:rPr lang="zh-TW" altLang="en-US" dirty="0" smtClean="0">
                <a:latin typeface="+mn-ea"/>
              </a:rPr>
              <a:t>订阅模式</a:t>
            </a:r>
            <a:br>
              <a:rPr lang="zh-TW" altLang="en-US" dirty="0" smtClean="0">
                <a:latin typeface="+mn-ea"/>
              </a:rPr>
            </a:br>
            <a:endParaRPr lang="zh-TW" altLang="en-US" dirty="0" smtClean="0">
              <a:latin typeface="+mn-ea"/>
            </a:endParaRPr>
          </a:p>
          <a:p>
            <a:pPr marL="342892" indent="-342892"/>
            <a:r>
              <a:rPr lang="en-US" altLang="zh-TW" dirty="0" smtClean="0">
                <a:latin typeface="+mn-ea"/>
              </a:rPr>
              <a:t>MQTT </a:t>
            </a:r>
            <a:r>
              <a:rPr lang="zh-TW" altLang="en-US" dirty="0" smtClean="0">
                <a:latin typeface="+mn-ea"/>
              </a:rPr>
              <a:t>常是用于石油钻塔，卡车与</a:t>
            </a:r>
            <a:br>
              <a:rPr lang="zh-TW" altLang="en-US" dirty="0" smtClean="0">
                <a:latin typeface="+mn-ea"/>
              </a:rPr>
            </a:br>
            <a:r>
              <a:rPr lang="zh-TW" altLang="en-US" dirty="0" smtClean="0">
                <a:latin typeface="+mn-ea"/>
              </a:rPr>
              <a:t>更多敏感场景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871803" y="1263349"/>
            <a:ext cx="4389245" cy="2628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latin typeface="+mn-ea"/>
              </a:rPr>
              <a:t>MQTT </a:t>
            </a:r>
            <a:r>
              <a:rPr lang="en-US" altLang="zh-TW" b="1" dirty="0" err="1" smtClean="0">
                <a:latin typeface="+mn-ea"/>
              </a:rPr>
              <a:t>v.s</a:t>
            </a:r>
            <a:r>
              <a:rPr lang="en-US" altLang="zh-TW" b="1" dirty="0" smtClean="0">
                <a:latin typeface="+mn-ea"/>
              </a:rPr>
              <a:t> HTTPS</a:t>
            </a:r>
            <a:endParaRPr lang="zh-TW" altLang="en-US" b="1" dirty="0" smtClean="0">
              <a:latin typeface="+mn-ea"/>
            </a:endParaRPr>
          </a:p>
          <a:p>
            <a:pPr marL="342892" indent="-342892"/>
            <a:r>
              <a:rPr lang="en-US" altLang="zh-TW" dirty="0" smtClean="0">
                <a:latin typeface="+mn-ea"/>
              </a:rPr>
              <a:t>93</a:t>
            </a:r>
            <a:r>
              <a:rPr lang="zh-TW" altLang="en-US" dirty="0" smtClean="0">
                <a:latin typeface="+mn-ea"/>
              </a:rPr>
              <a:t>倍的吞吐量</a:t>
            </a:r>
            <a:endParaRPr lang="en-US" dirty="0" smtClean="0">
              <a:latin typeface="+mn-ea"/>
            </a:endParaRPr>
          </a:p>
          <a:p>
            <a:pPr marL="342892" indent="-342892"/>
            <a:r>
              <a:rPr lang="en-US" altLang="zh-TW" dirty="0" smtClean="0">
                <a:latin typeface="+mn-ea"/>
              </a:rPr>
              <a:t>11.89</a:t>
            </a:r>
            <a:r>
              <a:rPr lang="zh-TW" altLang="en-US" dirty="0" smtClean="0">
                <a:latin typeface="+mn-ea"/>
              </a:rPr>
              <a:t>倍的电源节约</a:t>
            </a:r>
            <a:r>
              <a:rPr lang="en-US" altLang="zh-TW" dirty="0" smtClean="0">
                <a:latin typeface="+mn-ea"/>
              </a:rPr>
              <a:t>(</a:t>
            </a:r>
            <a:r>
              <a:rPr lang="zh-TW" altLang="en-US" dirty="0" smtClean="0">
                <a:latin typeface="+mn-ea"/>
              </a:rPr>
              <a:t>发送</a:t>
            </a:r>
            <a:r>
              <a:rPr lang="en-US" altLang="zh-TW" dirty="0" smtClean="0">
                <a:latin typeface="+mn-ea"/>
              </a:rPr>
              <a:t>)</a:t>
            </a:r>
            <a:endParaRPr lang="zh-TW" altLang="en-US" dirty="0" smtClean="0">
              <a:latin typeface="+mn-ea"/>
            </a:endParaRPr>
          </a:p>
          <a:p>
            <a:pPr marL="342892" indent="-342892"/>
            <a:r>
              <a:rPr lang="en-US" altLang="zh-TW" dirty="0" smtClean="0">
                <a:latin typeface="+mn-ea"/>
              </a:rPr>
              <a:t>170.9</a:t>
            </a:r>
            <a:r>
              <a:rPr lang="zh-TW" altLang="en-US" dirty="0" smtClean="0">
                <a:latin typeface="+mn-ea"/>
              </a:rPr>
              <a:t>倍的电源节约</a:t>
            </a:r>
            <a:r>
              <a:rPr lang="en-US" altLang="zh-TW" dirty="0" smtClean="0">
                <a:latin typeface="+mn-ea"/>
              </a:rPr>
              <a:t>(</a:t>
            </a:r>
            <a:r>
              <a:rPr lang="zh-TW" altLang="en-US" dirty="0" smtClean="0">
                <a:latin typeface="+mn-ea"/>
              </a:rPr>
              <a:t>接收</a:t>
            </a:r>
            <a:r>
              <a:rPr lang="en-US" altLang="zh-TW" dirty="0" smtClean="0">
                <a:latin typeface="+mn-ea"/>
              </a:rPr>
              <a:t>)</a:t>
            </a:r>
            <a:endParaRPr lang="zh-TW" altLang="en-US" dirty="0" smtClean="0">
              <a:latin typeface="+mn-ea"/>
            </a:endParaRPr>
          </a:p>
          <a:p>
            <a:pPr marL="342892" indent="-342892"/>
            <a:r>
              <a:rPr lang="zh-TW" altLang="en-US" dirty="0" smtClean="0">
                <a:latin typeface="+mn-ea"/>
              </a:rPr>
              <a:t>只需相对</a:t>
            </a:r>
            <a:r>
              <a:rPr lang="en-US" altLang="zh-TW" dirty="0" smtClean="0">
                <a:latin typeface="+mn-ea"/>
              </a:rPr>
              <a:t>HTTPS </a:t>
            </a:r>
            <a:r>
              <a:rPr lang="zh-TW" altLang="en-US" dirty="0" smtClean="0">
                <a:latin typeface="+mn-ea"/>
              </a:rPr>
              <a:t>低</a:t>
            </a:r>
            <a:r>
              <a:rPr lang="en-US" altLang="zh-TW" dirty="0" smtClean="0">
                <a:latin typeface="+mn-ea"/>
              </a:rPr>
              <a:t>50%</a:t>
            </a:r>
            <a:r>
              <a:rPr lang="zh-TW" altLang="en-US" dirty="0" smtClean="0">
                <a:latin typeface="+mn-ea"/>
              </a:rPr>
              <a:t>的电力来保持连接</a:t>
            </a:r>
          </a:p>
          <a:p>
            <a:pPr marL="342892" indent="-342892"/>
            <a:r>
              <a:rPr lang="zh-TW" altLang="en-US" dirty="0" smtClean="0">
                <a:latin typeface="+mn-ea"/>
              </a:rPr>
              <a:t>节约</a:t>
            </a:r>
            <a:r>
              <a:rPr lang="en-US" altLang="zh-TW" dirty="0" smtClean="0">
                <a:latin typeface="+mn-ea"/>
              </a:rPr>
              <a:t>8</a:t>
            </a:r>
            <a:r>
              <a:rPr lang="zh-TW" altLang="en-US" dirty="0" smtClean="0">
                <a:latin typeface="+mn-ea"/>
              </a:rPr>
              <a:t>倍的网络开销</a:t>
            </a:r>
          </a:p>
          <a:p>
            <a:pPr marL="0" indent="0">
              <a:buNone/>
            </a:pPr>
            <a:r>
              <a:rPr lang="en-US" sz="1300" dirty="0"/>
              <a:t>Source: </a:t>
            </a:r>
            <a:r>
              <a:rPr lang="en-US" sz="1300" dirty="0">
                <a:hlinkClick r:id="rId2"/>
              </a:rPr>
              <a:t>http://stephendnicholas.com/archives/1217</a:t>
            </a:r>
            <a:r>
              <a:rPr lang="en-US" sz="1300" dirty="0"/>
              <a:t> </a:t>
            </a:r>
          </a:p>
          <a:p>
            <a:pPr marL="0" indent="0">
              <a:buNone/>
            </a:pPr>
            <a:endParaRPr lang="zh-TW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002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IoT</a:t>
            </a:r>
            <a:r>
              <a:rPr lang="en-US" dirty="0" smtClean="0"/>
              <a:t> for Consumer Devices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解决方案架构师</a:t>
            </a:r>
            <a:endParaRPr lang="en-US" dirty="0" smtClean="0"/>
          </a:p>
          <a:p>
            <a:r>
              <a:rPr lang="en-US" dirty="0" smtClean="0"/>
              <a:t>James Wu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>
            <a:endCxn id="8" idx="1"/>
          </p:cNvCxnSpPr>
          <p:nvPr/>
        </p:nvCxnSpPr>
        <p:spPr>
          <a:xfrm>
            <a:off x="4527177" y="1598707"/>
            <a:ext cx="2012404" cy="2520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362825" y="1763060"/>
            <a:ext cx="2196352" cy="49305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79" y="1251560"/>
            <a:ext cx="575933" cy="575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78" y="2161291"/>
            <a:ext cx="575933" cy="57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95" y="3147409"/>
            <a:ext cx="575933" cy="575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060" y="202456"/>
            <a:ext cx="4213412" cy="4213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4863" y="627707"/>
            <a:ext cx="660025" cy="660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580" y="1290536"/>
            <a:ext cx="666760" cy="666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555" y="405810"/>
            <a:ext cx="666760" cy="666760"/>
          </a:xfrm>
          <a:prstGeom prst="rect">
            <a:avLst/>
          </a:prstGeom>
        </p:spPr>
      </p:pic>
      <p:pic>
        <p:nvPicPr>
          <p:cNvPr id="11" name="Picture 10" descr="Cli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613" y="2093917"/>
            <a:ext cx="535731" cy="535731"/>
          </a:xfrm>
          <a:prstGeom prst="rect">
            <a:avLst/>
          </a:prstGeom>
        </p:spPr>
      </p:pic>
      <p:pic>
        <p:nvPicPr>
          <p:cNvPr id="12" name="Picture 11" descr="Mobile-Client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558" y="2347918"/>
            <a:ext cx="565613" cy="565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472" y="3643456"/>
            <a:ext cx="575933" cy="575933"/>
          </a:xfrm>
          <a:prstGeom prst="rect">
            <a:avLst/>
          </a:prstGeom>
        </p:spPr>
      </p:pic>
      <p:pic>
        <p:nvPicPr>
          <p:cNvPr id="27" name="Picture 26" descr="VPN-Gateway-.png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643" y="1281956"/>
            <a:ext cx="765886" cy="765886"/>
          </a:xfrm>
          <a:prstGeom prst="rect">
            <a:avLst/>
          </a:prstGeom>
        </p:spPr>
      </p:pic>
      <p:cxnSp>
        <p:nvCxnSpPr>
          <p:cNvPr id="30" name="Straight Connector 29"/>
          <p:cNvCxnSpPr>
            <a:stCxn id="3" idx="3"/>
          </p:cNvCxnSpPr>
          <p:nvPr/>
        </p:nvCxnSpPr>
        <p:spPr>
          <a:xfrm>
            <a:off x="1274112" y="1539527"/>
            <a:ext cx="1710389" cy="34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169709" y="1807883"/>
            <a:ext cx="1818526" cy="64137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124886" y="1912471"/>
            <a:ext cx="1893232" cy="14183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882589" y="1987177"/>
            <a:ext cx="1225177" cy="162858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88119" y="525930"/>
            <a:ext cx="1780988" cy="77395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437530" y="1120588"/>
            <a:ext cx="2345765" cy="31376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物联网的发布</a:t>
            </a:r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/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订阅代理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25999" y="1395669"/>
            <a:ext cx="995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/>
              <a:t>安全</a:t>
            </a:r>
          </a:p>
          <a:p>
            <a:r>
              <a:rPr lang="zh-TW" altLang="en-US" sz="1400" b="1" dirty="0" smtClean="0"/>
              <a:t>发布</a:t>
            </a:r>
            <a:r>
              <a:rPr lang="en-US" altLang="zh-TW" sz="1400" b="1" dirty="0" smtClean="0"/>
              <a:t>/</a:t>
            </a:r>
            <a:r>
              <a:rPr lang="zh-TW" altLang="en-US" sz="1400" b="1" dirty="0" smtClean="0"/>
              <a:t>订阅</a:t>
            </a:r>
            <a:endParaRPr lang="en-US" altLang="zh-TW" sz="1400" b="1" dirty="0" smtClean="0"/>
          </a:p>
          <a:p>
            <a:r>
              <a:rPr lang="zh-TW" altLang="en-US" sz="1400" b="1" dirty="0" smtClean="0"/>
              <a:t>代理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47519" y="506299"/>
            <a:ext cx="99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设备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13481" y="1943904"/>
            <a:ext cx="99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124628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k_Clipboard-Checklis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381" y="986147"/>
            <a:ext cx="1229308" cy="1229308"/>
          </a:xfrm>
          <a:prstGeom prst="rect">
            <a:avLst/>
          </a:prstGeom>
        </p:spPr>
      </p:pic>
      <p:pic>
        <p:nvPicPr>
          <p:cNvPr id="4" name="Picture 3" descr="Deck_ID-BadgeAW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63" y="959128"/>
            <a:ext cx="1350888" cy="13508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物联网安全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6258" y="1253506"/>
            <a:ext cx="117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授权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55325" y="1265240"/>
            <a:ext cx="117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smtClean="0"/>
              <a:t>认证</a:t>
            </a:r>
            <a:endParaRPr lang="en-US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4754755" y="2426095"/>
            <a:ext cx="4389245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indent="-342892"/>
            <a:r>
              <a:rPr lang="zh-TW" altLang="en-US" b="1" dirty="0" smtClean="0">
                <a:latin typeface="+mn-ea"/>
              </a:rPr>
              <a:t>政策随附政策</a:t>
            </a:r>
            <a:br>
              <a:rPr lang="zh-TW" altLang="en-US" b="1" dirty="0" smtClean="0">
                <a:latin typeface="+mn-ea"/>
              </a:rPr>
            </a:br>
            <a:endParaRPr lang="en-US" b="1" dirty="0" smtClean="0">
              <a:latin typeface="+mn-ea"/>
            </a:endParaRPr>
          </a:p>
          <a:p>
            <a:pPr marL="342892" indent="-342892"/>
            <a:r>
              <a:rPr lang="zh-TW" altLang="en-US" b="1" dirty="0" smtClean="0">
                <a:latin typeface="+mn-ea"/>
              </a:rPr>
              <a:t>政策可以访问的细腻度</a:t>
            </a:r>
          </a:p>
          <a:p>
            <a:pPr marL="342892" indent="-342892"/>
            <a:endParaRPr lang="zh-TW" altLang="en-US" b="1" dirty="0">
              <a:latin typeface="+mn-ea"/>
            </a:endParaRPr>
          </a:p>
          <a:p>
            <a:pPr marL="342892" indent="-342892"/>
            <a:r>
              <a:rPr lang="zh-TW" altLang="en-US" b="1" dirty="0" smtClean="0">
                <a:latin typeface="+mn-ea"/>
              </a:rPr>
              <a:t>政策可允许与拒绝资源的存取</a:t>
            </a:r>
            <a:br>
              <a:rPr lang="zh-TW" altLang="en-US" b="1" dirty="0" smtClean="0">
                <a:latin typeface="+mn-ea"/>
              </a:rPr>
            </a:br>
            <a:r>
              <a:rPr lang="en-US" altLang="zh-TW" b="1" dirty="0" smtClean="0">
                <a:latin typeface="+mn-ea"/>
              </a:rPr>
              <a:t>(</a:t>
            </a:r>
            <a:r>
              <a:rPr lang="zh-TW" altLang="en-US" b="1" dirty="0" smtClean="0">
                <a:latin typeface="+mn-ea"/>
              </a:rPr>
              <a:t>规则，设备之影，主题</a:t>
            </a:r>
            <a:r>
              <a:rPr lang="en-US" altLang="zh-TW" b="1" dirty="0" smtClean="0">
                <a:latin typeface="+mn-ea"/>
              </a:rPr>
              <a:t>)</a:t>
            </a:r>
            <a:endParaRPr lang="zh-TW" altLang="en-US" b="1" dirty="0" smtClean="0">
              <a:latin typeface="+mn-ea"/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365510" y="2215455"/>
            <a:ext cx="4389245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indent="-342892"/>
            <a:r>
              <a:rPr lang="en-US" altLang="zh-TW" b="1" dirty="0" smtClean="0">
                <a:latin typeface="+mn-ea"/>
              </a:rPr>
              <a:t>MQTT/HTTP </a:t>
            </a:r>
            <a:r>
              <a:rPr lang="zh-TW" altLang="en-US" b="1" dirty="0" smtClean="0">
                <a:latin typeface="+mn-ea"/>
              </a:rPr>
              <a:t>透过</a:t>
            </a:r>
            <a:r>
              <a:rPr lang="en-US" altLang="zh-TW" b="1" dirty="0" smtClean="0">
                <a:latin typeface="+mn-ea"/>
              </a:rPr>
              <a:t>TLS v1.2(X.509 certs)</a:t>
            </a:r>
            <a:r>
              <a:rPr lang="zh-TW" altLang="en-US" b="1" dirty="0" smtClean="0">
                <a:latin typeface="+mn-ea"/>
              </a:rPr>
              <a:t>密码套件</a:t>
            </a:r>
            <a:br>
              <a:rPr lang="zh-TW" altLang="en-US" b="1" dirty="0" smtClean="0">
                <a:latin typeface="+mn-ea"/>
              </a:rPr>
            </a:br>
            <a:endParaRPr lang="en-US" b="1" dirty="0" smtClean="0">
              <a:latin typeface="+mn-ea"/>
            </a:endParaRPr>
          </a:p>
          <a:p>
            <a:pPr marL="342892" indent="-342892"/>
            <a:r>
              <a:rPr lang="en-US" altLang="zh-TW" b="1" dirty="0" smtClean="0">
                <a:latin typeface="+mn-ea"/>
              </a:rPr>
              <a:t>TLS </a:t>
            </a:r>
            <a:r>
              <a:rPr lang="zh-TW" altLang="en-US" b="1" dirty="0" smtClean="0">
                <a:latin typeface="+mn-ea"/>
              </a:rPr>
              <a:t>相互验证</a:t>
            </a:r>
            <a:br>
              <a:rPr lang="zh-TW" altLang="en-US" b="1" dirty="0" smtClean="0">
                <a:latin typeface="+mn-ea"/>
              </a:rPr>
            </a:br>
            <a:r>
              <a:rPr lang="en-US" altLang="zh-TW" b="1" dirty="0" smtClean="0">
                <a:latin typeface="+mn-ea"/>
              </a:rPr>
              <a:t>(</a:t>
            </a:r>
            <a:r>
              <a:rPr lang="zh-TW" altLang="en-US" b="1" dirty="0" smtClean="0">
                <a:latin typeface="+mn-ea"/>
              </a:rPr>
              <a:t>设备客户端</a:t>
            </a:r>
            <a:r>
              <a:rPr lang="en-US" altLang="zh-TW" b="1" dirty="0" smtClean="0">
                <a:latin typeface="+mn-ea"/>
              </a:rPr>
              <a:t>/</a:t>
            </a:r>
            <a:r>
              <a:rPr lang="zh-TW" altLang="en-US" b="1" dirty="0" smtClean="0">
                <a:latin typeface="+mn-ea"/>
              </a:rPr>
              <a:t>服务端证书</a:t>
            </a:r>
            <a:r>
              <a:rPr lang="en-US" altLang="zh-TW" b="1" dirty="0" smtClean="0">
                <a:latin typeface="+mn-ea"/>
              </a:rPr>
              <a:t>)</a:t>
            </a:r>
            <a:endParaRPr lang="zh-TW" altLang="en-US" b="1" dirty="0" smtClean="0">
              <a:latin typeface="+mn-ea"/>
            </a:endParaRPr>
          </a:p>
          <a:p>
            <a:pPr marL="342892" indent="-342892"/>
            <a:endParaRPr lang="zh-TW" altLang="en-US" b="1" dirty="0" smtClean="0">
              <a:latin typeface="+mn-ea"/>
            </a:endParaRPr>
          </a:p>
          <a:p>
            <a:pPr marL="342892" indent="-342892"/>
            <a:r>
              <a:rPr lang="en-US" altLang="zh-TW" b="1" dirty="0" smtClean="0">
                <a:latin typeface="+mn-ea"/>
              </a:rPr>
              <a:t>HTTPS over sigv4 (</a:t>
            </a:r>
            <a:r>
              <a:rPr lang="zh-TW" altLang="en-US" b="1" dirty="0" smtClean="0">
                <a:latin typeface="+mn-ea"/>
              </a:rPr>
              <a:t>非移动端</a:t>
            </a:r>
            <a:r>
              <a:rPr lang="en-US" altLang="zh-TW" b="1" dirty="0" smtClean="0">
                <a:latin typeface="+mn-ea"/>
              </a:rPr>
              <a:t>)</a:t>
            </a:r>
            <a:endParaRPr lang="zh-TW" altLang="en-US" b="1" dirty="0" smtClean="0">
              <a:latin typeface="+mn-ea"/>
            </a:endParaRPr>
          </a:p>
          <a:p>
            <a:pPr marL="342892" indent="-342892"/>
            <a:endParaRPr lang="zh-TW" altLang="en-US" b="1" dirty="0">
              <a:latin typeface="+mn-ea"/>
            </a:endParaRPr>
          </a:p>
          <a:p>
            <a:pPr marL="342892" indent="-342892"/>
            <a:r>
              <a:rPr lang="en-US" altLang="zh-TW" b="1" dirty="0" smtClean="0">
                <a:latin typeface="+mn-ea"/>
              </a:rPr>
              <a:t>Amazon </a:t>
            </a:r>
            <a:r>
              <a:rPr lang="en-US" altLang="zh-TW" b="1" dirty="0" err="1" smtClean="0">
                <a:latin typeface="+mn-ea"/>
              </a:rPr>
              <a:t>Cognito</a:t>
            </a:r>
            <a:r>
              <a:rPr lang="en-US" altLang="zh-TW" b="1" dirty="0" smtClean="0">
                <a:latin typeface="+mn-ea"/>
              </a:rPr>
              <a:t>/IAM(</a:t>
            </a:r>
            <a:r>
              <a:rPr lang="zh-TW" altLang="en-US" b="1" dirty="0" smtClean="0">
                <a:latin typeface="+mn-ea"/>
              </a:rPr>
              <a:t>移动端</a:t>
            </a:r>
            <a:r>
              <a:rPr lang="en-US" altLang="zh-TW" b="1" dirty="0" smtClean="0">
                <a:latin typeface="+mn-ea"/>
              </a:rPr>
              <a:t>)</a:t>
            </a:r>
            <a:endParaRPr lang="zh-TW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846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>
            <a:endCxn id="8" idx="1"/>
          </p:cNvCxnSpPr>
          <p:nvPr/>
        </p:nvCxnSpPr>
        <p:spPr>
          <a:xfrm>
            <a:off x="4527177" y="1598707"/>
            <a:ext cx="2012404" cy="2520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362825" y="1763060"/>
            <a:ext cx="2196352" cy="49305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79" y="1251560"/>
            <a:ext cx="575933" cy="575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78" y="2161291"/>
            <a:ext cx="575933" cy="57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95" y="3147409"/>
            <a:ext cx="575933" cy="575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060" y="202456"/>
            <a:ext cx="4213412" cy="4213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4863" y="627707"/>
            <a:ext cx="660025" cy="660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580" y="1290536"/>
            <a:ext cx="666760" cy="666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555" y="405810"/>
            <a:ext cx="666760" cy="666760"/>
          </a:xfrm>
          <a:prstGeom prst="rect">
            <a:avLst/>
          </a:prstGeom>
        </p:spPr>
      </p:pic>
      <p:pic>
        <p:nvPicPr>
          <p:cNvPr id="11" name="Picture 10" descr="Clien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613" y="2093917"/>
            <a:ext cx="535731" cy="535731"/>
          </a:xfrm>
          <a:prstGeom prst="rect">
            <a:avLst/>
          </a:prstGeom>
        </p:spPr>
      </p:pic>
      <p:pic>
        <p:nvPicPr>
          <p:cNvPr id="12" name="Picture 11" descr="Mobile-Client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558" y="2347918"/>
            <a:ext cx="565613" cy="565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472" y="3643456"/>
            <a:ext cx="575933" cy="575933"/>
          </a:xfrm>
          <a:prstGeom prst="rect">
            <a:avLst/>
          </a:prstGeom>
        </p:spPr>
      </p:pic>
      <p:pic>
        <p:nvPicPr>
          <p:cNvPr id="27" name="Picture 26" descr="VPN-Gateway-.png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643" y="1281956"/>
            <a:ext cx="765886" cy="765886"/>
          </a:xfrm>
          <a:prstGeom prst="rect">
            <a:avLst/>
          </a:prstGeom>
        </p:spPr>
      </p:pic>
      <p:cxnSp>
        <p:nvCxnSpPr>
          <p:cNvPr id="30" name="Straight Connector 29"/>
          <p:cNvCxnSpPr>
            <a:stCxn id="3" idx="3"/>
          </p:cNvCxnSpPr>
          <p:nvPr/>
        </p:nvCxnSpPr>
        <p:spPr>
          <a:xfrm>
            <a:off x="1274112" y="1539527"/>
            <a:ext cx="1710389" cy="34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169709" y="1807883"/>
            <a:ext cx="1818526" cy="64137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124886" y="1912471"/>
            <a:ext cx="1893232" cy="14183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882589" y="1987177"/>
            <a:ext cx="1225177" cy="162858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88119" y="525930"/>
            <a:ext cx="1780988" cy="77395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437530" y="1120588"/>
            <a:ext cx="2345765" cy="31376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55750" y="1222376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MQTT/TLS</a:t>
            </a:r>
          </a:p>
        </p:txBody>
      </p:sp>
      <p:sp>
        <p:nvSpPr>
          <p:cNvPr id="37" name="TextBox 36"/>
          <p:cNvSpPr txBox="1"/>
          <p:nvPr/>
        </p:nvSpPr>
        <p:spPr>
          <a:xfrm rot="20537524">
            <a:off x="1470708" y="1914525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HTTP/TLS</a:t>
            </a:r>
          </a:p>
        </p:txBody>
      </p:sp>
      <p:sp>
        <p:nvSpPr>
          <p:cNvPr id="39" name="TextBox 38"/>
          <p:cNvSpPr txBox="1"/>
          <p:nvPr/>
        </p:nvSpPr>
        <p:spPr>
          <a:xfrm rot="19344692">
            <a:off x="1190778" y="2486025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HTTPS/SIGV4</a:t>
            </a:r>
          </a:p>
        </p:txBody>
      </p:sp>
      <p:sp>
        <p:nvSpPr>
          <p:cNvPr id="40" name="TextBox 39"/>
          <p:cNvSpPr txBox="1"/>
          <p:nvPr/>
        </p:nvSpPr>
        <p:spPr>
          <a:xfrm rot="20552378">
            <a:off x="4564573" y="692150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MQTT/TLS</a:t>
            </a:r>
          </a:p>
        </p:txBody>
      </p:sp>
      <p:sp>
        <p:nvSpPr>
          <p:cNvPr id="45" name="TextBox 44"/>
          <p:cNvSpPr txBox="1"/>
          <p:nvPr/>
        </p:nvSpPr>
        <p:spPr>
          <a:xfrm rot="21131937">
            <a:off x="5034472" y="987425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MQTT/TLS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89550" y="1336676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MQTT/TLS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47519" y="506299"/>
            <a:ext cx="99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设备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13481" y="1943904"/>
            <a:ext cx="99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应用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25999" y="1395669"/>
            <a:ext cx="995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/>
              <a:t>安全</a:t>
            </a:r>
          </a:p>
          <a:p>
            <a:r>
              <a:rPr lang="zh-TW" altLang="en-US" sz="1400" b="1" dirty="0" smtClean="0"/>
              <a:t>发布</a:t>
            </a:r>
            <a:r>
              <a:rPr lang="en-US" altLang="zh-TW" sz="1400" b="1" dirty="0" smtClean="0"/>
              <a:t>/</a:t>
            </a:r>
            <a:r>
              <a:rPr lang="zh-TW" altLang="en-US" sz="1400" b="1" dirty="0" smtClean="0"/>
              <a:t>订阅</a:t>
            </a:r>
            <a:endParaRPr lang="en-US" altLang="zh-TW" sz="1400" b="1" dirty="0" smtClean="0"/>
          </a:p>
          <a:p>
            <a:r>
              <a:rPr lang="zh-TW" altLang="en-US" sz="1400" b="1" dirty="0" smtClean="0"/>
              <a:t>代理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物联网的发布</a:t>
            </a:r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/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订阅代理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5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54" y="1203935"/>
            <a:ext cx="575933" cy="575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060" y="202456"/>
            <a:ext cx="4213412" cy="4213412"/>
          </a:xfrm>
          <a:prstGeom prst="rect">
            <a:avLst/>
          </a:prstGeom>
        </p:spPr>
      </p:pic>
      <p:pic>
        <p:nvPicPr>
          <p:cNvPr id="11" name="Picture 10" descr="Clie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613" y="2093917"/>
            <a:ext cx="535731" cy="535731"/>
          </a:xfrm>
          <a:prstGeom prst="rect">
            <a:avLst/>
          </a:prstGeom>
        </p:spPr>
      </p:pic>
      <p:pic>
        <p:nvPicPr>
          <p:cNvPr id="12" name="Picture 11" descr="Mobile-Clien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558" y="2347918"/>
            <a:ext cx="565613" cy="5656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17224" y="218440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/>
              <a:t>应用端</a:t>
            </a:r>
            <a:endParaRPr lang="en-US" sz="1400" dirty="0"/>
          </a:p>
        </p:txBody>
      </p:sp>
      <p:pic>
        <p:nvPicPr>
          <p:cNvPr id="25" name="Picture 24" descr="VPC-Internet-Gateway.png"/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824" y="2073801"/>
            <a:ext cx="779966" cy="7799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2000" y="2271058"/>
            <a:ext cx="1597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设备之影</a:t>
            </a:r>
            <a:r>
              <a:rPr lang="en-US" altLang="zh-TW" sz="1400" dirty="0" smtClean="0"/>
              <a:t>(Shadow)</a:t>
            </a:r>
            <a:endParaRPr lang="en-US" sz="1400" dirty="0"/>
          </a:p>
        </p:txBody>
      </p:sp>
      <p:pic>
        <p:nvPicPr>
          <p:cNvPr id="27" name="Picture 26" descr="VPN-Gateway-.png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643" y="1281956"/>
            <a:ext cx="765886" cy="76588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412876" y="1460500"/>
            <a:ext cx="15716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683126" y="2254251"/>
            <a:ext cx="1876051" cy="186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474387" y="1945927"/>
            <a:ext cx="430864" cy="32419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444626" y="1612900"/>
            <a:ext cx="1501775" cy="635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triangle"/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461645" y="1080770"/>
            <a:ext cx="822960" cy="822960"/>
          </a:xfrm>
          <a:prstGeom prst="roundRect">
            <a:avLst/>
          </a:prstGeom>
          <a:solidFill>
            <a:schemeClr val="accent2">
              <a:alpha val="49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2126" y="1920876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设备</a:t>
            </a:r>
            <a:r>
              <a:rPr lang="en-US" sz="1200" dirty="0" smtClean="0"/>
              <a:t>SDK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物联网的设备之影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0664" y="1199794"/>
            <a:ext cx="995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安全</a:t>
            </a:r>
          </a:p>
          <a:p>
            <a:r>
              <a:rPr lang="zh-TW" altLang="en-US" sz="1400" dirty="0" smtClean="0"/>
              <a:t>发布</a:t>
            </a:r>
            <a:r>
              <a:rPr lang="en-US" altLang="zh-TW" sz="1400" dirty="0" smtClean="0"/>
              <a:t>/</a:t>
            </a:r>
            <a:r>
              <a:rPr lang="zh-TW" altLang="en-US" sz="1400" dirty="0" smtClean="0"/>
              <a:t>订阅</a:t>
            </a:r>
            <a:endParaRPr lang="en-US" altLang="zh-TW" sz="1400" dirty="0" smtClean="0"/>
          </a:p>
          <a:p>
            <a:r>
              <a:rPr lang="zh-TW" altLang="en-US" sz="1400" dirty="0" smtClean="0"/>
              <a:t>代理</a:t>
            </a:r>
          </a:p>
        </p:txBody>
      </p:sp>
    </p:spTree>
    <p:extLst>
      <p:ext uri="{BB962C8B-B14F-4D97-AF65-F5344CB8AC3E}">
        <p14:creationId xmlns:p14="http://schemas.microsoft.com/office/powerpoint/2010/main" val="108133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58724" y="1560048"/>
            <a:ext cx="124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Shadow</a:t>
            </a:r>
          </a:p>
        </p:txBody>
      </p:sp>
      <p:pic>
        <p:nvPicPr>
          <p:cNvPr id="5" name="Picture 4" descr="Deck_Cloud-Se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680" y="950180"/>
            <a:ext cx="2923320" cy="2923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686" y="1843661"/>
            <a:ext cx="599165" cy="599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34" y="1751303"/>
            <a:ext cx="804573" cy="804573"/>
          </a:xfrm>
          <a:prstGeom prst="rect">
            <a:avLst/>
          </a:prstGeom>
        </p:spPr>
      </p:pic>
      <p:pic>
        <p:nvPicPr>
          <p:cNvPr id="8" name="Picture 7" descr="Mobile-Cli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7668" y="1824041"/>
            <a:ext cx="1176333" cy="117633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509396" y="1571625"/>
            <a:ext cx="1808480" cy="1270"/>
          </a:xfrm>
          <a:prstGeom prst="line">
            <a:avLst/>
          </a:prstGeom>
          <a:ln>
            <a:solidFill>
              <a:srgbClr val="232323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Deck_Database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7778" y="3858849"/>
            <a:ext cx="976348" cy="97634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349750" y="3310359"/>
            <a:ext cx="4030" cy="674267"/>
          </a:xfrm>
          <a:prstGeom prst="line">
            <a:avLst/>
          </a:prstGeom>
          <a:ln>
            <a:solidFill>
              <a:srgbClr val="232323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48046" y="1771650"/>
            <a:ext cx="1808480" cy="1270"/>
          </a:xfrm>
          <a:prstGeom prst="line">
            <a:avLst/>
          </a:prstGeom>
          <a:ln>
            <a:solidFill>
              <a:srgbClr val="232323"/>
            </a:solidFill>
            <a:headEnd type="triangle"/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963920" y="2374901"/>
            <a:ext cx="1808480" cy="1270"/>
          </a:xfrm>
          <a:prstGeom prst="line">
            <a:avLst/>
          </a:prstGeom>
          <a:ln>
            <a:solidFill>
              <a:srgbClr val="232323"/>
            </a:solidFill>
            <a:headEnd type="triangle"/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38707" y="2331471"/>
            <a:ext cx="2152193" cy="11679"/>
          </a:xfrm>
          <a:prstGeom prst="line">
            <a:avLst/>
          </a:prstGeom>
          <a:ln>
            <a:solidFill>
              <a:srgbClr val="232323"/>
            </a:solidFill>
            <a:headEnd type="triangle"/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582420" y="3121026"/>
            <a:ext cx="1808480" cy="1270"/>
          </a:xfrm>
          <a:prstGeom prst="line">
            <a:avLst/>
          </a:prstGeom>
          <a:ln>
            <a:solidFill>
              <a:srgbClr val="232323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036946" y="3209925"/>
            <a:ext cx="1808480" cy="1270"/>
          </a:xfrm>
          <a:prstGeom prst="line">
            <a:avLst/>
          </a:prstGeom>
          <a:ln>
            <a:solidFill>
              <a:srgbClr val="232323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80533" y="1629108"/>
            <a:ext cx="125897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/>
              <a:t>设备之影</a:t>
            </a:r>
            <a:endParaRPr lang="en-US" altLang="zh-TW" sz="1600" b="1" dirty="0" smtClean="0"/>
          </a:p>
          <a:p>
            <a:r>
              <a:rPr lang="en-US" altLang="zh-TW" sz="1600" b="1" dirty="0" smtClean="0"/>
              <a:t>(Shadow)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物联网的设备之影流程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56003" y="1261744"/>
            <a:ext cx="1915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1. </a:t>
            </a:r>
            <a:r>
              <a:rPr lang="zh-TW" altLang="en-US" sz="1200" dirty="0" smtClean="0"/>
              <a:t>设备发布的当前状态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353780" y="3448418"/>
            <a:ext cx="1915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2. </a:t>
            </a:r>
            <a:r>
              <a:rPr lang="zh-TW" altLang="en-US" sz="1200" dirty="0" smtClean="0"/>
              <a:t>状态数据储存</a:t>
            </a:r>
            <a:r>
              <a:rPr lang="en-US" altLang="zh-TW" sz="1200" dirty="0" smtClean="0"/>
              <a:t> (JSON)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901979" y="1461407"/>
            <a:ext cx="246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3</a:t>
            </a:r>
            <a:r>
              <a:rPr lang="en-US" altLang="zh-TW" sz="1200" dirty="0" smtClean="0"/>
              <a:t>. </a:t>
            </a:r>
            <a:r>
              <a:rPr lang="zh-TW" altLang="en-US" sz="1200" dirty="0" smtClean="0"/>
              <a:t>应用程序请求设备的当前状态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044980" y="2037923"/>
            <a:ext cx="1915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4.</a:t>
            </a:r>
            <a:r>
              <a:rPr lang="zh-TW" altLang="en-US" sz="1200" dirty="0" smtClean="0"/>
              <a:t> 应用请求更改当前状态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282954" y="2009775"/>
            <a:ext cx="2165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5. </a:t>
            </a:r>
            <a:r>
              <a:rPr lang="zh-TW" altLang="en-US" sz="1200" dirty="0" smtClean="0"/>
              <a:t>与设备之影同步更新状态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529027" y="2803657"/>
            <a:ext cx="1915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6. </a:t>
            </a:r>
            <a:r>
              <a:rPr lang="zh-TW" altLang="en-US" sz="1200" dirty="0" smtClean="0"/>
              <a:t>设备发布当前的状态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044980" y="2921853"/>
            <a:ext cx="204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7. </a:t>
            </a:r>
            <a:r>
              <a:rPr lang="zh-TW" altLang="en-US" sz="1200" dirty="0" smtClean="0"/>
              <a:t>与设备之影确认状态变化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374594" y="2662661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/>
              <a:t>设备</a:t>
            </a:r>
            <a:r>
              <a:rPr lang="en-US" sz="1400" b="1" dirty="0" smtClean="0"/>
              <a:t>SDK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235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52" y="2225362"/>
            <a:ext cx="575933" cy="575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112" y="1716613"/>
            <a:ext cx="2026508" cy="20265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479" y="2530700"/>
            <a:ext cx="928747" cy="464374"/>
          </a:xfrm>
          <a:prstGeom prst="rect">
            <a:avLst/>
          </a:prstGeom>
        </p:spPr>
      </p:pic>
      <p:pic>
        <p:nvPicPr>
          <p:cNvPr id="15" name="Picture 14" descr="SNS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9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325" y="2481326"/>
            <a:ext cx="499506" cy="499506"/>
          </a:xfrm>
          <a:prstGeom prst="rect">
            <a:avLst/>
          </a:prstGeom>
        </p:spPr>
      </p:pic>
      <p:pic>
        <p:nvPicPr>
          <p:cNvPr id="16" name="Picture 15" descr="Kinesis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246" y="1993671"/>
            <a:ext cx="334951" cy="401942"/>
          </a:xfrm>
          <a:prstGeom prst="rect">
            <a:avLst/>
          </a:prstGeom>
        </p:spPr>
      </p:pic>
      <p:pic>
        <p:nvPicPr>
          <p:cNvPr id="17" name="Picture 16" descr="DynamoDB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988" y="1967903"/>
            <a:ext cx="435285" cy="435285"/>
          </a:xfrm>
          <a:prstGeom prst="rect">
            <a:avLst/>
          </a:prstGeom>
        </p:spPr>
      </p:pic>
      <p:pic>
        <p:nvPicPr>
          <p:cNvPr id="18" name="Picture 17" descr="S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955" y="1933651"/>
            <a:ext cx="456479" cy="4564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04029" y="289913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/>
              <a:t>规则引擎</a:t>
            </a:r>
            <a:endParaRPr lang="en-US" sz="1400" dirty="0"/>
          </a:p>
        </p:txBody>
      </p:sp>
      <p:pic>
        <p:nvPicPr>
          <p:cNvPr id="24" name="Picture 23" descr="Amazon-Elastic-Load-Balacing.png"/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991" y="2153085"/>
            <a:ext cx="731520" cy="731520"/>
          </a:xfrm>
          <a:prstGeom prst="rect">
            <a:avLst/>
          </a:prstGeom>
        </p:spPr>
      </p:pic>
      <p:cxnSp>
        <p:nvCxnSpPr>
          <p:cNvPr id="30" name="Straight Connector 29"/>
          <p:cNvCxnSpPr>
            <a:stCxn id="3" idx="3"/>
            <a:endCxn id="24" idx="1"/>
          </p:cNvCxnSpPr>
          <p:nvPr/>
        </p:nvCxnSpPr>
        <p:spPr>
          <a:xfrm>
            <a:off x="1019285" y="2513329"/>
            <a:ext cx="1063707" cy="551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068216" y="2473286"/>
            <a:ext cx="1098829" cy="889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SQS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81" y="2469157"/>
            <a:ext cx="473780" cy="4737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66975" y="2973110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Lambda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251886" y="2976913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SNS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197700" y="2963404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SQS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319443" y="1680063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S3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116632" y="1693571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Amazon Kinesis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738306" y="168006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DDB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5828361" y="2458964"/>
            <a:ext cx="500546" cy="81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RDS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017" y="2035052"/>
            <a:ext cx="384199" cy="38419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268502" y="1773353"/>
            <a:ext cx="85210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RDS</a:t>
            </a:r>
          </a:p>
        </p:txBody>
      </p:sp>
      <p:pic>
        <p:nvPicPr>
          <p:cNvPr id="55" name="Picture 54" descr="RedShift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061" y="2540789"/>
            <a:ext cx="384199" cy="38419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998998" y="2962363"/>
            <a:ext cx="103034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Amazon Redshift</a:t>
            </a:r>
          </a:p>
        </p:txBody>
      </p:sp>
      <p:pic>
        <p:nvPicPr>
          <p:cNvPr id="57" name="Picture 56" descr="Glacier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041" y="2019629"/>
            <a:ext cx="384199" cy="38419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964068" y="1723839"/>
            <a:ext cx="612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Amazon Glacier</a:t>
            </a:r>
          </a:p>
        </p:txBody>
      </p:sp>
      <p:pic>
        <p:nvPicPr>
          <p:cNvPr id="59" name="Picture 58" descr="EC2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068" y="2521885"/>
            <a:ext cx="384199" cy="38419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816893" y="2955599"/>
            <a:ext cx="8367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EC2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490708" y="3228966"/>
            <a:ext cx="615" cy="59520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007923" y="3232769"/>
            <a:ext cx="615" cy="59520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物联网规则引擎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2558" y="3544204"/>
            <a:ext cx="393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规则引擎连接</a:t>
            </a:r>
            <a:r>
              <a:rPr lang="en-US" altLang="zh-TW" b="1" dirty="0" smtClean="0"/>
              <a:t>AWS</a:t>
            </a:r>
            <a:r>
              <a:rPr lang="zh-TW" altLang="en-US" b="1" dirty="0" smtClean="0"/>
              <a:t>物联网外部端点与内部</a:t>
            </a:r>
            <a:r>
              <a:rPr lang="en-US" altLang="zh-TW" b="1" dirty="0" smtClean="0"/>
              <a:t>AWS</a:t>
            </a:r>
            <a:r>
              <a:rPr lang="zh-TW" altLang="en-US" b="1" dirty="0" smtClean="0"/>
              <a:t>服务</a:t>
            </a:r>
          </a:p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975284" y="626443"/>
            <a:ext cx="393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/>
              <a:t>1. AWS</a:t>
            </a:r>
            <a:r>
              <a:rPr lang="zh-TW" altLang="en-US" b="1" dirty="0" smtClean="0"/>
              <a:t>服务</a:t>
            </a:r>
            <a:br>
              <a:rPr lang="zh-TW" altLang="en-US" b="1" dirty="0" smtClean="0"/>
            </a:br>
            <a:r>
              <a:rPr lang="zh-TW" altLang="en-US" b="1" dirty="0" smtClean="0"/>
              <a:t>（已直接整合）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796" y="595388"/>
            <a:ext cx="3098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2. AWS</a:t>
            </a:r>
            <a:r>
              <a:rPr lang="zh-TW" altLang="en-US" b="1" dirty="0" smtClean="0"/>
              <a:t>其他服务</a:t>
            </a:r>
            <a:br>
              <a:rPr lang="zh-TW" altLang="en-US" b="1" dirty="0" smtClean="0"/>
            </a:br>
            <a:r>
              <a:rPr lang="zh-TW" altLang="en-US" b="1" dirty="0" smtClean="0"/>
              <a:t>（通过</a:t>
            </a:r>
            <a:r>
              <a:rPr lang="en-US" altLang="zh-TW" b="1" dirty="0" smtClean="0"/>
              <a:t>Amazon Kinesis, </a:t>
            </a:r>
          </a:p>
          <a:p>
            <a:r>
              <a:rPr lang="en-US" altLang="zh-TW" b="1" dirty="0" smtClean="0"/>
              <a:t>Lambda, S3</a:t>
            </a:r>
            <a:r>
              <a:rPr lang="zh-TW" altLang="en-US" b="1" dirty="0" smtClean="0"/>
              <a:t>等服务）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00065" y="3984759"/>
            <a:ext cx="393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/>
              <a:t>3. </a:t>
            </a:r>
            <a:r>
              <a:rPr lang="zh-TW" altLang="en-US" b="1" dirty="0" smtClean="0"/>
              <a:t>外部端点</a:t>
            </a:r>
            <a:br>
              <a:rPr lang="zh-TW" altLang="en-US" b="1" dirty="0" smtClean="0"/>
            </a:br>
            <a:r>
              <a:rPr lang="zh-TW" altLang="en-US" b="1" dirty="0" smtClean="0"/>
              <a:t>（透过</a:t>
            </a:r>
            <a:r>
              <a:rPr lang="en-US" altLang="zh-TW" b="1" dirty="0" smtClean="0"/>
              <a:t>SNS, Lambda</a:t>
            </a:r>
            <a:r>
              <a:rPr lang="zh-TW" altLang="en-US" b="1" dirty="0" smtClean="0"/>
              <a:t>）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65305" y="20563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/>
              <a:t>规则行动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413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开发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0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物联网</a:t>
            </a:r>
            <a:r>
              <a:rPr lang="zh-TW" altLang="en-US" sz="2500" b="1" dirty="0">
                <a:latin typeface="+mj-ea"/>
                <a:ea typeface="+mj-ea"/>
                <a:cs typeface="Abadi MT Condensed Light" charset="0"/>
              </a:rPr>
              <a:t>设备软件开发工具包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pic>
        <p:nvPicPr>
          <p:cNvPr id="27" name="Picture 26" descr="Ja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45" y="1907381"/>
            <a:ext cx="731520" cy="731520"/>
          </a:xfrm>
          <a:prstGeom prst="rect">
            <a:avLst/>
          </a:prstGeom>
        </p:spPr>
      </p:pic>
      <p:pic>
        <p:nvPicPr>
          <p:cNvPr id="28" name="Picture 27" descr="Java.png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26" y="1901020"/>
            <a:ext cx="731520" cy="731520"/>
          </a:xfrm>
          <a:prstGeom prst="rect">
            <a:avLst/>
          </a:prstGeom>
        </p:spPr>
      </p:pic>
      <p:pic>
        <p:nvPicPr>
          <p:cNvPr id="29" name="Picture 28" descr="Java.png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21" y="1864082"/>
            <a:ext cx="731520" cy="731520"/>
          </a:xfrm>
          <a:prstGeom prst="rect">
            <a:avLst/>
          </a:prstGeom>
        </p:spPr>
      </p:pic>
      <p:pic>
        <p:nvPicPr>
          <p:cNvPr id="30" name="Picture 29" descr="Andro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117" y="1895128"/>
            <a:ext cx="731520" cy="731520"/>
          </a:xfrm>
          <a:prstGeom prst="rect">
            <a:avLst/>
          </a:prstGeom>
        </p:spPr>
      </p:pic>
      <p:pic>
        <p:nvPicPr>
          <p:cNvPr id="31" name="Picture 30" descr="i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94" y="1895128"/>
            <a:ext cx="731520" cy="731520"/>
          </a:xfrm>
          <a:prstGeom prst="rect">
            <a:avLst/>
          </a:prstGeom>
        </p:spPr>
      </p:pic>
      <p:sp>
        <p:nvSpPr>
          <p:cNvPr id="32" name="Text Placeholder 3"/>
          <p:cNvSpPr txBox="1">
            <a:spLocks/>
          </p:cNvSpPr>
          <p:nvPr/>
        </p:nvSpPr>
        <p:spPr>
          <a:xfrm>
            <a:off x="65685" y="3127084"/>
            <a:ext cx="2319987" cy="3409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C-SDK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</a:t>
            </a:r>
            <a:r>
              <a:rPr lang="zh-TW" altLang="en-US" sz="1400" dirty="0" smtClean="0">
                <a:solidFill>
                  <a:schemeClr val="tx1"/>
                </a:solidFill>
              </a:rPr>
              <a:t>理想使用场景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zh-TW" altLang="en-US" sz="1400" dirty="0" smtClean="0">
                <a:solidFill>
                  <a:schemeClr val="tx1"/>
                </a:solidFill>
              </a:rPr>
              <a:t/>
            </a:r>
            <a:br>
              <a:rPr lang="zh-TW" alt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embedded OS)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 Placeholder 4"/>
          <p:cNvSpPr txBox="1">
            <a:spLocks/>
          </p:cNvSpPr>
          <p:nvPr/>
        </p:nvSpPr>
        <p:spPr>
          <a:xfrm>
            <a:off x="1998170" y="3127084"/>
            <a:ext cx="2706232" cy="3409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JS-SDK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</a:t>
            </a:r>
            <a:r>
              <a:rPr lang="zh-TW" altLang="en-US" sz="1400" dirty="0" smtClean="0">
                <a:solidFill>
                  <a:schemeClr val="tx1"/>
                </a:solidFill>
              </a:rPr>
              <a:t>理想使用场景</a:t>
            </a:r>
            <a:br>
              <a:rPr lang="zh-TW" alt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Embedded Linux Platforms)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Text Placeholder 5"/>
          <p:cNvSpPr txBox="1">
            <a:spLocks/>
          </p:cNvSpPr>
          <p:nvPr/>
        </p:nvSpPr>
        <p:spPr>
          <a:xfrm>
            <a:off x="4634585" y="3127084"/>
            <a:ext cx="1797050" cy="3409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Arduino Library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(Arduino Yun)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Text Placeholder 6"/>
          <p:cNvSpPr txBox="1">
            <a:spLocks/>
          </p:cNvSpPr>
          <p:nvPr/>
        </p:nvSpPr>
        <p:spPr>
          <a:xfrm>
            <a:off x="6990345" y="3127084"/>
            <a:ext cx="1797050" cy="3409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Mobile SDK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(Android and iOS)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4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90" y="638815"/>
            <a:ext cx="1142273" cy="14279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04" y="2922810"/>
            <a:ext cx="1417951" cy="11170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05" y="2772462"/>
            <a:ext cx="1640959" cy="12885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96" y="938882"/>
            <a:ext cx="1190811" cy="103482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04" y="940258"/>
            <a:ext cx="1717216" cy="122167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087" y="2104041"/>
            <a:ext cx="1031957" cy="51391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91" y="2207150"/>
            <a:ext cx="1323038" cy="4626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19" y="3048591"/>
            <a:ext cx="1273185" cy="93366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894" y="4199152"/>
            <a:ext cx="803689" cy="53076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984" y="2104091"/>
            <a:ext cx="1030637" cy="5972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4447" y="2255148"/>
            <a:ext cx="1547073" cy="2583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5972" y="2104041"/>
            <a:ext cx="1516936" cy="3559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155" y="4285177"/>
            <a:ext cx="1221910" cy="3089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01392" y="4142610"/>
            <a:ext cx="1468502" cy="533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45853" y="4609523"/>
            <a:ext cx="1207560" cy="26981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34266" y="4285177"/>
            <a:ext cx="920087" cy="24842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80177" y="4145980"/>
            <a:ext cx="654089" cy="65408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75" y="2826521"/>
            <a:ext cx="1272041" cy="12133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91" y="752119"/>
            <a:ext cx="1671445" cy="119388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36" y="744900"/>
            <a:ext cx="1578772" cy="12288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29385" y="1977718"/>
            <a:ext cx="969545" cy="50439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971" y="2668504"/>
            <a:ext cx="1821231" cy="128983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36304" y="4255345"/>
            <a:ext cx="920087" cy="24842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物联网</a:t>
            </a:r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S</a:t>
            </a:r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tarter </a:t>
            </a:r>
            <a:r>
              <a:rPr lang="en-US" altLang="zh-TW" sz="2500" b="1" dirty="0">
                <a:latin typeface="+mj-ea"/>
                <a:ea typeface="+mj-ea"/>
                <a:cs typeface="Abadi MT Condensed Light" charset="0"/>
              </a:rPr>
              <a:t>K</a:t>
            </a:r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its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收费模式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Amazon </a:t>
            </a:r>
            <a:r>
              <a:rPr lang="zh-TW" altLang="en-US" dirty="0" smtClean="0"/>
              <a:t>语音互动体验</a:t>
            </a:r>
            <a:r>
              <a:rPr lang="en-US" altLang="zh-TW" dirty="0" smtClean="0"/>
              <a:t> – Echo &amp; 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简单的计费模式与可预估的成本控制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3819" y="1180215"/>
            <a:ext cx="5693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zh-TW" altLang="en-US" dirty="0" smtClean="0"/>
              <a:t>无基本费用门槛，按需计费</a:t>
            </a:r>
          </a:p>
          <a:p>
            <a:pPr marL="257175" indent="-257175">
              <a:buFont typeface="Arial" charset="0"/>
              <a:buChar char="•"/>
            </a:pPr>
            <a:endParaRPr lang="zh-TW" altLang="en-US" dirty="0" smtClean="0"/>
          </a:p>
          <a:p>
            <a:pPr marL="257175" indent="-257175">
              <a:buFont typeface="Arial" charset="0"/>
              <a:buChar char="•"/>
            </a:pPr>
            <a:r>
              <a:rPr lang="zh-TW" altLang="en-US" dirty="0" smtClean="0"/>
              <a:t>在美东、美西与爱尔兰区域，每发布一百万个消息只收</a:t>
            </a:r>
            <a:r>
              <a:rPr lang="en-US" altLang="zh-TW" dirty="0" smtClean="0"/>
              <a:t>$5 </a:t>
            </a:r>
            <a:r>
              <a:rPr lang="zh-TW" altLang="en-US" dirty="0" smtClean="0"/>
              <a:t>美金 （东京</a:t>
            </a:r>
            <a:r>
              <a:rPr lang="en-US" altLang="zh-TW" dirty="0" smtClean="0"/>
              <a:t>$8</a:t>
            </a:r>
            <a:r>
              <a:rPr lang="zh-TW" altLang="en-US" dirty="0" smtClean="0"/>
              <a:t>美金）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8" y="1355826"/>
            <a:ext cx="2148629" cy="213271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49043" y="3695058"/>
            <a:ext cx="146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AWS</a:t>
            </a:r>
            <a:r>
              <a:rPr lang="zh-TW" altLang="en-US" b="1" dirty="0" smtClean="0"/>
              <a:t> 物联网</a:t>
            </a:r>
            <a:endParaRPr lang="en-US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3541487" y="2934541"/>
            <a:ext cx="5196114" cy="137124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800" b="1" dirty="0" smtClean="0"/>
              <a:t>免费使用</a:t>
            </a:r>
            <a:endParaRPr lang="zh-TW" altLang="en-US" sz="2800" b="1" dirty="0"/>
          </a:p>
          <a:p>
            <a:r>
              <a:rPr lang="zh-TW" altLang="en-US" dirty="0" smtClean="0"/>
              <a:t>第一年，每</a:t>
            </a:r>
            <a:r>
              <a:rPr lang="zh-TW" altLang="en-US" dirty="0"/>
              <a:t>个月</a:t>
            </a:r>
            <a:r>
              <a:rPr lang="en-US" dirty="0" smtClean="0"/>
              <a:t>250,000 </a:t>
            </a:r>
            <a:r>
              <a:rPr lang="zh-TW" altLang="en-US" dirty="0" smtClean="0"/>
              <a:t>条消息免费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7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总结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总结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82558" y="722320"/>
            <a:ext cx="750397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indent="-342892"/>
            <a:r>
              <a:rPr lang="zh-TW" altLang="en-US" sz="2200" b="1" dirty="0" smtClean="0">
                <a:latin typeface="+mn-ea"/>
              </a:rPr>
              <a:t>使用</a:t>
            </a:r>
            <a:r>
              <a:rPr lang="en-US" altLang="zh-TW" sz="2200" b="1" dirty="0" smtClean="0">
                <a:latin typeface="+mn-ea"/>
              </a:rPr>
              <a:t>AWS</a:t>
            </a:r>
            <a:r>
              <a:rPr lang="zh-TW" altLang="en-US" sz="2200" b="1" dirty="0" smtClean="0">
                <a:latin typeface="+mn-ea"/>
              </a:rPr>
              <a:t>物联网来管理与连接您的设备</a:t>
            </a:r>
          </a:p>
          <a:p>
            <a:pPr marL="742942" lvl="1" indent="-342892"/>
            <a:r>
              <a:rPr lang="zh-TW" altLang="en-US" sz="1800" b="1" dirty="0" smtClean="0">
                <a:latin typeface="+mn-ea"/>
              </a:rPr>
              <a:t>高扩展性的</a:t>
            </a:r>
            <a:r>
              <a:rPr lang="en-US" altLang="zh-TW" sz="1800" b="1" dirty="0" smtClean="0">
                <a:latin typeface="+mn-ea"/>
              </a:rPr>
              <a:t>MQTT</a:t>
            </a:r>
            <a:r>
              <a:rPr lang="zh-TW" altLang="en-US" sz="1800" b="1" dirty="0" smtClean="0">
                <a:latin typeface="+mn-ea"/>
              </a:rPr>
              <a:t>发布</a:t>
            </a:r>
            <a:r>
              <a:rPr lang="en-US" altLang="zh-TW" sz="1800" b="1" dirty="0" smtClean="0">
                <a:latin typeface="+mn-ea"/>
              </a:rPr>
              <a:t>/</a:t>
            </a:r>
            <a:r>
              <a:rPr lang="zh-TW" altLang="en-US" sz="1800" b="1" dirty="0" smtClean="0">
                <a:latin typeface="+mn-ea"/>
              </a:rPr>
              <a:t>订阅代理</a:t>
            </a:r>
          </a:p>
          <a:p>
            <a:pPr marL="742942" lvl="1" indent="-342892"/>
            <a:r>
              <a:rPr lang="zh-TW" altLang="en-US" sz="1800" b="1" dirty="0" smtClean="0">
                <a:latin typeface="+mn-ea"/>
              </a:rPr>
              <a:t>轻松连接数以万计的设备</a:t>
            </a:r>
          </a:p>
          <a:p>
            <a:pPr marL="742942" lvl="1" indent="-342892"/>
            <a:r>
              <a:rPr lang="zh-TW" altLang="en-US" sz="1800" b="1" dirty="0" smtClean="0">
                <a:latin typeface="+mn-ea"/>
              </a:rPr>
              <a:t>强大的规则引擎</a:t>
            </a:r>
            <a:br>
              <a:rPr lang="zh-TW" altLang="en-US" sz="1800" b="1" dirty="0" smtClean="0">
                <a:latin typeface="+mn-ea"/>
              </a:rPr>
            </a:br>
            <a:endParaRPr lang="en-US" sz="1800" b="1" dirty="0" smtClean="0">
              <a:latin typeface="+mn-ea"/>
            </a:endParaRPr>
          </a:p>
          <a:p>
            <a:pPr marL="342892" indent="-342892"/>
            <a:r>
              <a:rPr lang="zh-TW" altLang="en-US" sz="2200" b="1" dirty="0" smtClean="0">
                <a:latin typeface="+mn-ea"/>
              </a:rPr>
              <a:t>使用</a:t>
            </a:r>
            <a:r>
              <a:rPr lang="en-US" altLang="zh-TW" sz="2200" b="1" dirty="0" smtClean="0">
                <a:latin typeface="+mn-ea"/>
              </a:rPr>
              <a:t>Alexa Skill Kit</a:t>
            </a:r>
            <a:r>
              <a:rPr lang="zh-TW" altLang="en-US" sz="2200" b="1" dirty="0" smtClean="0">
                <a:latin typeface="+mn-ea"/>
              </a:rPr>
              <a:t> 来实现语音自动化的能力</a:t>
            </a:r>
          </a:p>
          <a:p>
            <a:pPr marL="742942" lvl="1" indent="-342892"/>
            <a:r>
              <a:rPr lang="zh-TW" altLang="en-US" sz="1800" b="1" dirty="0" smtClean="0">
                <a:latin typeface="+mn-ea"/>
              </a:rPr>
              <a:t>简易地实现语音功能</a:t>
            </a:r>
          </a:p>
          <a:p>
            <a:pPr marL="742942" lvl="1" indent="-342892"/>
            <a:r>
              <a:rPr lang="zh-TW" altLang="en-US" sz="1800" b="1" dirty="0" smtClean="0">
                <a:latin typeface="+mn-ea"/>
              </a:rPr>
              <a:t>多样的互动性</a:t>
            </a:r>
          </a:p>
          <a:p>
            <a:pPr marL="742942" lvl="1" indent="-342892"/>
            <a:endParaRPr lang="zh-TW" altLang="en-US" sz="1800" b="1" dirty="0" smtClean="0">
              <a:latin typeface="+mn-ea"/>
            </a:endParaRPr>
          </a:p>
          <a:p>
            <a:pPr marL="342892" indent="-342892"/>
            <a:r>
              <a:rPr lang="zh-TW" altLang="en-US" sz="2200" b="1" dirty="0" smtClean="0">
                <a:latin typeface="+mn-ea"/>
              </a:rPr>
              <a:t>充分利用</a:t>
            </a:r>
            <a:r>
              <a:rPr lang="en-US" altLang="zh-TW" sz="2200" b="1" dirty="0" smtClean="0">
                <a:latin typeface="+mn-ea"/>
              </a:rPr>
              <a:t>AWS</a:t>
            </a:r>
            <a:r>
              <a:rPr lang="zh-TW" altLang="en-US" sz="2200" b="1" dirty="0" smtClean="0">
                <a:latin typeface="+mn-ea"/>
              </a:rPr>
              <a:t>零部属的优点</a:t>
            </a:r>
          </a:p>
          <a:p>
            <a:pPr marL="742942" lvl="1" indent="-342892"/>
            <a:r>
              <a:rPr lang="zh-TW" altLang="en-US" sz="1800" b="1" dirty="0" smtClean="0">
                <a:latin typeface="+mn-ea"/>
              </a:rPr>
              <a:t>低成本</a:t>
            </a:r>
          </a:p>
          <a:p>
            <a:pPr marL="742942" lvl="1" indent="-342892"/>
            <a:r>
              <a:rPr lang="zh-TW" altLang="en-US" sz="1800" b="1" dirty="0" smtClean="0">
                <a:latin typeface="+mn-ea"/>
              </a:rPr>
              <a:t>弹性使用</a:t>
            </a:r>
          </a:p>
          <a:p>
            <a:pPr marL="400050" lvl="1" indent="0">
              <a:buNone/>
            </a:pPr>
            <a:endParaRPr lang="zh-TW" altLang="en-US" sz="1800" b="1" dirty="0" smtClean="0">
              <a:latin typeface="+mn-ea"/>
            </a:endParaRPr>
          </a:p>
          <a:p>
            <a:pPr marL="0" indent="0">
              <a:buNone/>
            </a:pPr>
            <a:endParaRPr lang="zh-TW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22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演示</a:t>
            </a:r>
            <a:r>
              <a:rPr lang="en-US" dirty="0" smtClean="0"/>
              <a:t>: Connected Smart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1257" y="100917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smtClean="0">
                <a:latin typeface="+mj-ea"/>
                <a:ea typeface="+mj-ea"/>
                <a:cs typeface="Abadi MT Condensed Light" charset="0"/>
              </a:rPr>
              <a:t>Amazing Home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pic>
        <p:nvPicPr>
          <p:cNvPr id="22" name="Picture 21" descr="Deck_Per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4" y="2644872"/>
            <a:ext cx="1447629" cy="1447629"/>
          </a:xfrm>
          <a:prstGeom prst="rect">
            <a:avLst/>
          </a:prstGeom>
        </p:spPr>
      </p:pic>
      <p:pic>
        <p:nvPicPr>
          <p:cNvPr id="33" name="Picture 32" descr="Deck_Monitor1-Light-Ap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33" y="1374516"/>
            <a:ext cx="1444386" cy="1444386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61257" y="-272129"/>
            <a:ext cx="8615209" cy="4884322"/>
            <a:chOff x="3719401" y="-272129"/>
            <a:chExt cx="5238911" cy="4954996"/>
          </a:xfrm>
        </p:grpSpPr>
        <p:sp>
          <p:nvSpPr>
            <p:cNvPr id="36" name="Rounded Rectangle 35"/>
            <p:cNvSpPr/>
            <p:nvPr/>
          </p:nvSpPr>
          <p:spPr>
            <a:xfrm>
              <a:off x="3719401" y="1303947"/>
              <a:ext cx="5238911" cy="3378920"/>
            </a:xfrm>
            <a:prstGeom prst="roundRect">
              <a:avLst/>
            </a:prstGeom>
            <a:noFill/>
            <a:ln w="44450">
              <a:solidFill>
                <a:srgbClr val="FCB64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 descr="Deck_Hous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9585" y="-272129"/>
              <a:ext cx="2032430" cy="2032430"/>
            </a:xfrm>
            <a:prstGeom prst="rect">
              <a:avLst/>
            </a:prstGeom>
          </p:spPr>
        </p:pic>
      </p:grpSp>
      <p:pic>
        <p:nvPicPr>
          <p:cNvPr id="40" name="Picture 39" descr="Deck_Ca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99" y="469195"/>
            <a:ext cx="1096403" cy="9917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424" y="2185180"/>
            <a:ext cx="561431" cy="18537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83" y="2038834"/>
            <a:ext cx="2233816" cy="22552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40" y="2771551"/>
            <a:ext cx="1014553" cy="12835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75" y="3187692"/>
            <a:ext cx="827667" cy="8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16612" y="1336996"/>
            <a:ext cx="3468686" cy="2231027"/>
            <a:chOff x="6750050" y="2843213"/>
            <a:chExt cx="2191942" cy="1735137"/>
          </a:xfrm>
        </p:grpSpPr>
        <p:sp>
          <p:nvSpPr>
            <p:cNvPr id="26" name="Rounded Rectangle 25"/>
            <p:cNvSpPr/>
            <p:nvPr/>
          </p:nvSpPr>
          <p:spPr>
            <a:xfrm>
              <a:off x="6750050" y="2843213"/>
              <a:ext cx="1752600" cy="1735137"/>
            </a:xfrm>
            <a:prstGeom prst="roundRect">
              <a:avLst>
                <a:gd name="adj" fmla="val 9818"/>
              </a:avLst>
            </a:prstGeom>
            <a:solidFill>
              <a:srgbClr val="DBDBDB"/>
            </a:solidFill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86242" y="2853558"/>
              <a:ext cx="1555750" cy="179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AWS </a:t>
              </a:r>
              <a:r>
                <a:rPr lang="en-US" sz="900" b="1" dirty="0" err="1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IoT</a:t>
              </a:r>
              <a:endParaRPr lang="en-US" sz="9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34" y="1704180"/>
            <a:ext cx="256912" cy="350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38" y="1093404"/>
            <a:ext cx="508979" cy="610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19" y="2766222"/>
            <a:ext cx="256912" cy="350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07" y="2235201"/>
            <a:ext cx="338254" cy="3503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50" y="2235201"/>
            <a:ext cx="324624" cy="3895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23" y="1521891"/>
            <a:ext cx="324624" cy="3645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24" y="3003717"/>
            <a:ext cx="314151" cy="324624"/>
          </a:xfrm>
          <a:prstGeom prst="rect">
            <a:avLst/>
          </a:prstGeom>
        </p:spPr>
      </p:pic>
      <p:pic>
        <p:nvPicPr>
          <p:cNvPr id="29" name="Picture 28" descr="Us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9" y="3641374"/>
            <a:ext cx="513737" cy="513737"/>
          </a:xfrm>
          <a:prstGeom prst="rect">
            <a:avLst/>
          </a:prstGeom>
        </p:spPr>
      </p:pic>
      <p:pic>
        <p:nvPicPr>
          <p:cNvPr id="30" name="Picture 29" descr="Mobile-Clien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62" y="2192893"/>
            <a:ext cx="513737" cy="513737"/>
          </a:xfrm>
          <a:prstGeom prst="rect">
            <a:avLst/>
          </a:prstGeom>
        </p:spPr>
      </p:pic>
      <p:cxnSp>
        <p:nvCxnSpPr>
          <p:cNvPr id="44" name="Elbow Connector 43"/>
          <p:cNvCxnSpPr>
            <a:endCxn id="8" idx="2"/>
          </p:cNvCxnSpPr>
          <p:nvPr/>
        </p:nvCxnSpPr>
        <p:spPr>
          <a:xfrm flipV="1">
            <a:off x="1115365" y="2054514"/>
            <a:ext cx="1326925" cy="285268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0800000">
            <a:off x="1115366" y="2429444"/>
            <a:ext cx="1335648" cy="224197"/>
          </a:xfrm>
          <a:prstGeom prst="bentConnector3">
            <a:avLst>
              <a:gd name="adj1" fmla="val 618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Interne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61" y="2126985"/>
            <a:ext cx="496700" cy="496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3545174" y="2410367"/>
            <a:ext cx="502557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10" idx="1"/>
          </p:cNvCxnSpPr>
          <p:nvPr/>
        </p:nvCxnSpPr>
        <p:spPr>
          <a:xfrm>
            <a:off x="2582873" y="1886468"/>
            <a:ext cx="579441" cy="52390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10" idx="1"/>
          </p:cNvCxnSpPr>
          <p:nvPr/>
        </p:nvCxnSpPr>
        <p:spPr>
          <a:xfrm flipV="1">
            <a:off x="2599565" y="2410369"/>
            <a:ext cx="562749" cy="53102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23" idx="1"/>
          </p:cNvCxnSpPr>
          <p:nvPr/>
        </p:nvCxnSpPr>
        <p:spPr>
          <a:xfrm rot="5400000" flipH="1" flipV="1">
            <a:off x="4383352" y="1781764"/>
            <a:ext cx="671157" cy="515988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endCxn id="24" idx="1"/>
          </p:cNvCxnSpPr>
          <p:nvPr/>
        </p:nvCxnSpPr>
        <p:spPr>
          <a:xfrm rot="16200000" flipH="1">
            <a:off x="4349289" y="2538393"/>
            <a:ext cx="739283" cy="515988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388965" y="2410367"/>
            <a:ext cx="48718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3"/>
          </p:cNvCxnSpPr>
          <p:nvPr/>
        </p:nvCxnSpPr>
        <p:spPr>
          <a:xfrm flipV="1">
            <a:off x="4423461" y="2410368"/>
            <a:ext cx="55346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06353" y="2030321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Rule engine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23400" y="2028446"/>
            <a:ext cx="9220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Thing Shadow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90978" y="1446688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Topic (reported)</a:t>
            </a:r>
            <a:endParaRPr 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2107345" y="3172948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Topic (delta)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11452" y="3008189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Topic (desired)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0" y="3484408"/>
            <a:ext cx="827667" cy="8276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68" y="2257209"/>
            <a:ext cx="324624" cy="3652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44" y="2259434"/>
            <a:ext cx="324624" cy="3895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1157" y="3737529"/>
            <a:ext cx="566936" cy="487032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324625" y="3344770"/>
            <a:ext cx="0" cy="34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107345" y="3898241"/>
            <a:ext cx="9338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6302917" y="2428235"/>
            <a:ext cx="526147" cy="9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347973" y="2456294"/>
            <a:ext cx="526147" cy="9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35" idx="0"/>
            <a:endCxn id="30" idx="0"/>
          </p:cNvCxnSpPr>
          <p:nvPr/>
        </p:nvCxnSpPr>
        <p:spPr>
          <a:xfrm rot="16200000" flipH="1">
            <a:off x="4970402" y="-930035"/>
            <a:ext cx="746205" cy="5499651"/>
          </a:xfrm>
          <a:prstGeom prst="bentConnector3">
            <a:avLst>
              <a:gd name="adj1" fmla="val -818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30" idx="2"/>
          </p:cNvCxnSpPr>
          <p:nvPr/>
        </p:nvCxnSpPr>
        <p:spPr>
          <a:xfrm flipV="1">
            <a:off x="5388965" y="2706630"/>
            <a:ext cx="2704366" cy="46631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ction Button: Sound 3">
            <a:hlinkClick r:id="" action="ppaction://noaction" highlightClick="1">
              <a:snd r:embed="rId14" name="Applause"/>
            </a:hlinkClick>
          </p:cNvPr>
          <p:cNvSpPr/>
          <p:nvPr/>
        </p:nvSpPr>
        <p:spPr>
          <a:xfrm>
            <a:off x="1173094" y="3753071"/>
            <a:ext cx="366591" cy="336160"/>
          </a:xfrm>
          <a:prstGeom prst="actionButtonSou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3317767" y="2511961"/>
            <a:ext cx="6858" cy="44773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14" y="2235201"/>
            <a:ext cx="332818" cy="3503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15" y="2936898"/>
            <a:ext cx="256912" cy="3503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9" y="1726129"/>
            <a:ext cx="561431" cy="14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8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16612" y="1336996"/>
            <a:ext cx="3468686" cy="2231027"/>
            <a:chOff x="6750050" y="2843213"/>
            <a:chExt cx="2191942" cy="1735137"/>
          </a:xfrm>
        </p:grpSpPr>
        <p:sp>
          <p:nvSpPr>
            <p:cNvPr id="26" name="Rounded Rectangle 25"/>
            <p:cNvSpPr/>
            <p:nvPr/>
          </p:nvSpPr>
          <p:spPr>
            <a:xfrm>
              <a:off x="6750050" y="2843213"/>
              <a:ext cx="1752600" cy="1735137"/>
            </a:xfrm>
            <a:prstGeom prst="roundRect">
              <a:avLst>
                <a:gd name="adj" fmla="val 9818"/>
              </a:avLst>
            </a:prstGeom>
            <a:solidFill>
              <a:srgbClr val="DBDBDB"/>
            </a:solidFill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86242" y="2853558"/>
              <a:ext cx="1555750" cy="179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AWS </a:t>
              </a:r>
              <a:r>
                <a:rPr lang="en-US" sz="900" b="1" dirty="0" err="1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IoT</a:t>
              </a:r>
              <a:endParaRPr lang="en-US" sz="9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34" y="1704180"/>
            <a:ext cx="256912" cy="350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38" y="1093404"/>
            <a:ext cx="508979" cy="610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19" y="2766222"/>
            <a:ext cx="256912" cy="350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07" y="2235201"/>
            <a:ext cx="338254" cy="3503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50" y="2235201"/>
            <a:ext cx="324624" cy="3895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23" y="1521891"/>
            <a:ext cx="324624" cy="3645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24" y="3003717"/>
            <a:ext cx="314151" cy="324624"/>
          </a:xfrm>
          <a:prstGeom prst="rect">
            <a:avLst/>
          </a:prstGeom>
        </p:spPr>
      </p:pic>
      <p:pic>
        <p:nvPicPr>
          <p:cNvPr id="29" name="Picture 28" descr="Us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9" y="3641374"/>
            <a:ext cx="513737" cy="513737"/>
          </a:xfrm>
          <a:prstGeom prst="rect">
            <a:avLst/>
          </a:prstGeom>
        </p:spPr>
      </p:pic>
      <p:pic>
        <p:nvPicPr>
          <p:cNvPr id="30" name="Picture 29" descr="Mobile-Clien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62" y="2192893"/>
            <a:ext cx="513737" cy="513737"/>
          </a:xfrm>
          <a:prstGeom prst="rect">
            <a:avLst/>
          </a:prstGeom>
        </p:spPr>
      </p:pic>
      <p:cxnSp>
        <p:nvCxnSpPr>
          <p:cNvPr id="44" name="Elbow Connector 43"/>
          <p:cNvCxnSpPr>
            <a:endCxn id="8" idx="2"/>
          </p:cNvCxnSpPr>
          <p:nvPr/>
        </p:nvCxnSpPr>
        <p:spPr>
          <a:xfrm flipV="1">
            <a:off x="1115365" y="2054514"/>
            <a:ext cx="1326925" cy="285268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0800000">
            <a:off x="1115366" y="2429444"/>
            <a:ext cx="1335648" cy="224197"/>
          </a:xfrm>
          <a:prstGeom prst="bentConnector3">
            <a:avLst>
              <a:gd name="adj1" fmla="val 618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Interne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61" y="2126985"/>
            <a:ext cx="496700" cy="496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3545174" y="2410367"/>
            <a:ext cx="502557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10" idx="1"/>
          </p:cNvCxnSpPr>
          <p:nvPr/>
        </p:nvCxnSpPr>
        <p:spPr>
          <a:xfrm>
            <a:off x="2582873" y="1886468"/>
            <a:ext cx="579441" cy="52390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10" idx="1"/>
          </p:cNvCxnSpPr>
          <p:nvPr/>
        </p:nvCxnSpPr>
        <p:spPr>
          <a:xfrm flipV="1">
            <a:off x="2599565" y="2410369"/>
            <a:ext cx="562749" cy="53102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23" idx="1"/>
          </p:cNvCxnSpPr>
          <p:nvPr/>
        </p:nvCxnSpPr>
        <p:spPr>
          <a:xfrm rot="5400000" flipH="1" flipV="1">
            <a:off x="4383352" y="1781764"/>
            <a:ext cx="671157" cy="515988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endCxn id="24" idx="1"/>
          </p:cNvCxnSpPr>
          <p:nvPr/>
        </p:nvCxnSpPr>
        <p:spPr>
          <a:xfrm rot="16200000" flipH="1">
            <a:off x="4349289" y="2538393"/>
            <a:ext cx="739283" cy="515988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388965" y="2410367"/>
            <a:ext cx="48718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3"/>
          </p:cNvCxnSpPr>
          <p:nvPr/>
        </p:nvCxnSpPr>
        <p:spPr>
          <a:xfrm flipV="1">
            <a:off x="4423461" y="2410368"/>
            <a:ext cx="55346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06353" y="2030321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Rule engine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23400" y="2028446"/>
            <a:ext cx="9220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Thing Shadow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90978" y="1446688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Topic (reported)</a:t>
            </a:r>
            <a:endParaRPr 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2107345" y="3172948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Topic (delta)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11452" y="3008189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Topic (desired)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317767" y="2511961"/>
            <a:ext cx="6858" cy="44773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15" y="2936898"/>
            <a:ext cx="256912" cy="350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14" y="2235201"/>
            <a:ext cx="332818" cy="350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60" y="3484408"/>
            <a:ext cx="827667" cy="8276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68" y="2257209"/>
            <a:ext cx="324624" cy="3652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44" y="2259434"/>
            <a:ext cx="324624" cy="3895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1157" y="3737529"/>
            <a:ext cx="566936" cy="487032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324625" y="3344770"/>
            <a:ext cx="0" cy="34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107345" y="3898241"/>
            <a:ext cx="9338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6302917" y="2428235"/>
            <a:ext cx="526147" cy="9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347973" y="2456294"/>
            <a:ext cx="526147" cy="9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35" idx="0"/>
            <a:endCxn id="30" idx="0"/>
          </p:cNvCxnSpPr>
          <p:nvPr/>
        </p:nvCxnSpPr>
        <p:spPr>
          <a:xfrm rot="16200000" flipH="1">
            <a:off x="4970402" y="-930035"/>
            <a:ext cx="746205" cy="5499651"/>
          </a:xfrm>
          <a:prstGeom prst="bentConnector3">
            <a:avLst>
              <a:gd name="adj1" fmla="val -818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30" idx="2"/>
          </p:cNvCxnSpPr>
          <p:nvPr/>
        </p:nvCxnSpPr>
        <p:spPr>
          <a:xfrm flipV="1">
            <a:off x="5388965" y="2706630"/>
            <a:ext cx="2704366" cy="46631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ction Button: Sound 3">
            <a:hlinkClick r:id="" action="ppaction://noaction" highlightClick="1">
              <a:snd r:embed="rId15" name="Applause"/>
            </a:hlinkClick>
          </p:cNvPr>
          <p:cNvSpPr/>
          <p:nvPr/>
        </p:nvSpPr>
        <p:spPr>
          <a:xfrm>
            <a:off x="1173094" y="3753071"/>
            <a:ext cx="366591" cy="336160"/>
          </a:xfrm>
          <a:prstGeom prst="actionButtonSou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9" y="1726129"/>
            <a:ext cx="561431" cy="14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9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325350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03352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185022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0" y="1033522"/>
            <a:ext cx="37379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‘$</a:t>
            </a:r>
            <a:r>
              <a:rPr lang="en-US" sz="1600" dirty="0" err="1" smtClean="0"/>
              <a:t>aws</a:t>
            </a:r>
            <a:r>
              <a:rPr lang="en-US" sz="1600" dirty="0" smtClean="0"/>
              <a:t>/things/</a:t>
            </a:r>
            <a:r>
              <a:rPr lang="en-US" sz="1600" dirty="0" err="1" smtClean="0"/>
              <a:t>abot</a:t>
            </a:r>
            <a:r>
              <a:rPr lang="en-US" sz="1600" dirty="0" smtClean="0"/>
              <a:t>-lamp/shadow/update’</a:t>
            </a:r>
            <a:endParaRPr lang="zh-TW" altLang="en-US" sz="1600" dirty="0" smtClean="0"/>
          </a:p>
          <a:p>
            <a:r>
              <a:rPr lang="ro-RO" sz="1600" dirty="0" smtClean="0"/>
              <a:t>{</a:t>
            </a:r>
          </a:p>
          <a:p>
            <a:r>
              <a:rPr lang="ro-RO" sz="1600" dirty="0" smtClean="0"/>
              <a:t>	“state” : {</a:t>
            </a:r>
            <a:endParaRPr lang="zh-TW" altLang="en-US" sz="1600" dirty="0" smtClean="0"/>
          </a:p>
          <a:p>
            <a:r>
              <a:rPr lang="ro-RO" sz="1600" dirty="0"/>
              <a:t>	</a:t>
            </a:r>
            <a:r>
              <a:rPr lang="ro-RO" sz="1600" dirty="0" smtClean="0"/>
              <a:t>	"</a:t>
            </a:r>
            <a:r>
              <a:rPr lang="ro-RO" sz="1600" dirty="0" err="1">
                <a:solidFill>
                  <a:srgbClr val="FF0000"/>
                </a:solidFill>
              </a:rPr>
              <a:t>reported</a:t>
            </a:r>
            <a:r>
              <a:rPr lang="ro-RO" sz="1600" dirty="0"/>
              <a:t>": </a:t>
            </a:r>
            <a:r>
              <a:rPr lang="ro-RO" sz="1600" dirty="0" smtClean="0"/>
              <a:t>{        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	"</a:t>
            </a:r>
            <a:r>
              <a:rPr lang="ro-RO" sz="1600" dirty="0"/>
              <a:t>on": </a:t>
            </a:r>
            <a:r>
              <a:rPr lang="ro-RO" sz="1600" dirty="0" smtClean="0">
                <a:solidFill>
                  <a:srgbClr val="7030A0"/>
                </a:solidFill>
              </a:rPr>
              <a:t>false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}</a:t>
            </a:r>
          </a:p>
          <a:p>
            <a:r>
              <a:rPr lang="ro-RO" sz="1600" dirty="0" smtClean="0"/>
              <a:t>	}</a:t>
            </a:r>
          </a:p>
          <a:p>
            <a:r>
              <a:rPr lang="ro-RO" sz="1600" dirty="0"/>
              <a:t>}</a:t>
            </a:r>
            <a:endParaRPr lang="en-US" sz="1600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90540" y="2903974"/>
            <a:ext cx="854111" cy="602901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77999" y="2866870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</a:t>
            </a:r>
            <a:r>
              <a:rPr lang="en-US" sz="1600" dirty="0" smtClean="0"/>
              <a:t>n: </a:t>
            </a:r>
            <a:r>
              <a:rPr lang="en-US" sz="1600" dirty="0" smtClean="0">
                <a:solidFill>
                  <a:srgbClr val="7030A0"/>
                </a:solidFill>
              </a:rPr>
              <a:t>false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325350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03352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185022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0" y="1033522"/>
            <a:ext cx="37379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‘$</a:t>
            </a:r>
            <a:r>
              <a:rPr lang="en-US" sz="1600" dirty="0" err="1" smtClean="0"/>
              <a:t>aws</a:t>
            </a:r>
            <a:r>
              <a:rPr lang="en-US" sz="1600" dirty="0" smtClean="0"/>
              <a:t>/things/</a:t>
            </a:r>
            <a:r>
              <a:rPr lang="en-US" sz="1600" dirty="0" err="1" smtClean="0"/>
              <a:t>abot</a:t>
            </a:r>
            <a:r>
              <a:rPr lang="en-US" sz="1600" dirty="0" smtClean="0"/>
              <a:t>-lamp/shadow/update’</a:t>
            </a:r>
            <a:endParaRPr lang="zh-TW" altLang="en-US" sz="1600" dirty="0" smtClean="0"/>
          </a:p>
          <a:p>
            <a:r>
              <a:rPr lang="ro-RO" sz="1600" dirty="0" smtClean="0"/>
              <a:t>{</a:t>
            </a:r>
          </a:p>
          <a:p>
            <a:r>
              <a:rPr lang="ro-RO" sz="1600" dirty="0" smtClean="0"/>
              <a:t>	"state" : {</a:t>
            </a:r>
            <a:endParaRPr lang="zh-TW" altLang="en-US" sz="1600" dirty="0" smtClean="0"/>
          </a:p>
          <a:p>
            <a:endParaRPr lang="ro-RO" sz="1600" dirty="0" smtClean="0"/>
          </a:p>
          <a:p>
            <a:r>
              <a:rPr lang="ro-RO" sz="1600" dirty="0" smtClean="0"/>
              <a:t>		"</a:t>
            </a:r>
            <a:r>
              <a:rPr lang="ro-RO" sz="1600" dirty="0" err="1">
                <a:solidFill>
                  <a:srgbClr val="0070C0"/>
                </a:solidFill>
              </a:rPr>
              <a:t>desired</a:t>
            </a:r>
            <a:r>
              <a:rPr lang="ro-RO" sz="1600" dirty="0"/>
              <a:t>": {        </a:t>
            </a:r>
            <a:endParaRPr lang="ro-RO" sz="1600" dirty="0" smtClean="0"/>
          </a:p>
          <a:p>
            <a:r>
              <a:rPr lang="ro-RO" sz="1600" dirty="0"/>
              <a:t>	</a:t>
            </a:r>
            <a:r>
              <a:rPr lang="ro-RO" sz="1600" dirty="0" smtClean="0"/>
              <a:t>		"</a:t>
            </a:r>
            <a:r>
              <a:rPr lang="ro-RO" sz="1600" dirty="0"/>
              <a:t>on": </a:t>
            </a:r>
            <a:r>
              <a:rPr lang="ro-RO" sz="1600" dirty="0" err="1" smtClean="0">
                <a:solidFill>
                  <a:srgbClr val="7030A0"/>
                </a:solidFill>
              </a:rPr>
              <a:t>true</a:t>
            </a:r>
            <a:endParaRPr lang="ro-RO" sz="1600" dirty="0" smtClean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 smtClean="0"/>
              <a:t>	},    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"</a:t>
            </a:r>
            <a:r>
              <a:rPr lang="ro-RO" sz="1600" dirty="0" err="1">
                <a:solidFill>
                  <a:srgbClr val="FF0000"/>
                </a:solidFill>
              </a:rPr>
              <a:t>reported</a:t>
            </a:r>
            <a:r>
              <a:rPr lang="ro-RO" sz="1600" dirty="0"/>
              <a:t>": </a:t>
            </a:r>
            <a:r>
              <a:rPr lang="ro-RO" sz="1600" dirty="0" smtClean="0"/>
              <a:t>{        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	"</a:t>
            </a:r>
            <a:r>
              <a:rPr lang="ro-RO" sz="1600" dirty="0"/>
              <a:t>on": </a:t>
            </a:r>
            <a:r>
              <a:rPr lang="ro-RO" sz="1600" dirty="0" smtClean="0">
                <a:solidFill>
                  <a:srgbClr val="7030A0"/>
                </a:solidFill>
              </a:rPr>
              <a:t>false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}</a:t>
            </a:r>
          </a:p>
          <a:p>
            <a:r>
              <a:rPr lang="ro-RO" sz="1600" dirty="0" smtClean="0"/>
              <a:t>	}</a:t>
            </a:r>
          </a:p>
          <a:p>
            <a:r>
              <a:rPr lang="ro-RO" sz="1600" dirty="0"/>
              <a:t>}</a:t>
            </a:r>
            <a:endParaRPr lang="en-US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529295" y="1387886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</a:t>
            </a:r>
            <a:r>
              <a:rPr lang="en-US" sz="1600" dirty="0" smtClean="0"/>
              <a:t>n: </a:t>
            </a:r>
            <a:r>
              <a:rPr lang="en-US" sz="1600" dirty="0" smtClean="0">
                <a:solidFill>
                  <a:srgbClr val="7030A0"/>
                </a:solidFill>
              </a:rPr>
              <a:t>true</a:t>
            </a:r>
            <a:endParaRPr lang="en-US" sz="1600" dirty="0">
              <a:solidFill>
                <a:srgbClr val="7030A0"/>
              </a:solidFill>
            </a:endParaRPr>
          </a:p>
        </p:txBody>
      </p:sp>
      <p:cxnSp>
        <p:nvCxnSpPr>
          <p:cNvPr id="3" name="Straight Arrow Connector 2"/>
          <p:cNvCxnSpPr>
            <a:stCxn id="5" idx="3"/>
          </p:cNvCxnSpPr>
          <p:nvPr/>
        </p:nvCxnSpPr>
        <p:spPr>
          <a:xfrm>
            <a:off x="2190540" y="1602650"/>
            <a:ext cx="957774" cy="569128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58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325350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03352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185022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0" y="802023"/>
            <a:ext cx="373798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‘$</a:t>
            </a:r>
            <a:r>
              <a:rPr lang="en-US" sz="1600" dirty="0" err="1" smtClean="0"/>
              <a:t>aws</a:t>
            </a:r>
            <a:r>
              <a:rPr lang="en-US" sz="1600" dirty="0" smtClean="0"/>
              <a:t>/things/</a:t>
            </a:r>
            <a:r>
              <a:rPr lang="en-US" sz="1600" dirty="0" err="1" smtClean="0"/>
              <a:t>abot</a:t>
            </a:r>
            <a:r>
              <a:rPr lang="en-US" sz="1600" dirty="0" smtClean="0"/>
              <a:t>-lamp/shadow/update’</a:t>
            </a:r>
            <a:endParaRPr lang="zh-TW" altLang="en-US" sz="1600" dirty="0" smtClean="0"/>
          </a:p>
          <a:p>
            <a:r>
              <a:rPr lang="ro-RO" sz="1600" dirty="0" smtClean="0"/>
              <a:t>{</a:t>
            </a:r>
          </a:p>
          <a:p>
            <a:r>
              <a:rPr lang="ro-RO" sz="1600" dirty="0" smtClean="0"/>
              <a:t>	"state" : {</a:t>
            </a:r>
            <a:endParaRPr lang="zh-TW" altLang="en-US" sz="1600" dirty="0" smtClean="0"/>
          </a:p>
          <a:p>
            <a:endParaRPr lang="ro-RO" sz="1600" dirty="0" smtClean="0"/>
          </a:p>
          <a:p>
            <a:r>
              <a:rPr lang="ro-RO" sz="1600" dirty="0" smtClean="0"/>
              <a:t>		"</a:t>
            </a:r>
            <a:r>
              <a:rPr lang="ro-RO" sz="1600" dirty="0" err="1" smtClean="0">
                <a:solidFill>
                  <a:srgbClr val="0070C0"/>
                </a:solidFill>
              </a:rPr>
              <a:t>desired</a:t>
            </a:r>
            <a:r>
              <a:rPr lang="ro-RO" sz="1600" dirty="0" smtClean="0"/>
              <a:t>": </a:t>
            </a:r>
            <a:r>
              <a:rPr lang="ro-RO" sz="1600" dirty="0"/>
              <a:t>{        </a:t>
            </a:r>
            <a:endParaRPr lang="ro-RO" sz="1600" dirty="0" smtClean="0"/>
          </a:p>
          <a:p>
            <a:r>
              <a:rPr lang="ro-RO" sz="1600" dirty="0"/>
              <a:t>	</a:t>
            </a:r>
            <a:r>
              <a:rPr lang="ro-RO" sz="1600" dirty="0" smtClean="0"/>
              <a:t>		"</a:t>
            </a:r>
            <a:r>
              <a:rPr lang="ro-RO" sz="1600" dirty="0"/>
              <a:t>on": </a:t>
            </a:r>
            <a:r>
              <a:rPr lang="ro-RO" sz="1600" dirty="0" err="1" smtClean="0">
                <a:solidFill>
                  <a:srgbClr val="7030A0"/>
                </a:solidFill>
              </a:rPr>
              <a:t>true</a:t>
            </a:r>
            <a:endParaRPr lang="ro-RO" sz="1600" dirty="0" smtClean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 smtClean="0"/>
              <a:t>	},    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 </a:t>
            </a:r>
            <a:r>
              <a:rPr lang="ro-RO" sz="1600" dirty="0"/>
              <a:t>"</a:t>
            </a:r>
            <a:r>
              <a:rPr lang="ro-RO" sz="1600" dirty="0" err="1" smtClean="0">
                <a:solidFill>
                  <a:srgbClr val="FF0000"/>
                </a:solidFill>
              </a:rPr>
              <a:t>reported</a:t>
            </a:r>
            <a:r>
              <a:rPr lang="ro-RO" sz="1600" dirty="0" smtClean="0"/>
              <a:t>" : {     </a:t>
            </a:r>
            <a:r>
              <a:rPr lang="zh-TW" altLang="en-US" sz="1600" dirty="0" smtClean="0"/>
              <a:t>     </a:t>
            </a:r>
            <a:r>
              <a:rPr lang="en-US" altLang="zh-TW" sz="1600" dirty="0" smtClean="0"/>
              <a:t>un-sync</a:t>
            </a:r>
            <a:r>
              <a:rPr lang="ro-RO" sz="1600" dirty="0" smtClean="0"/>
              <a:t>   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	"</a:t>
            </a:r>
            <a:r>
              <a:rPr lang="ro-RO" sz="1600" dirty="0"/>
              <a:t>on": </a:t>
            </a:r>
            <a:r>
              <a:rPr lang="ro-RO" sz="1600" dirty="0" smtClean="0">
                <a:solidFill>
                  <a:srgbClr val="7030A0"/>
                </a:solidFill>
              </a:rPr>
              <a:t>false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},</a:t>
            </a:r>
          </a:p>
          <a:p>
            <a:r>
              <a:rPr lang="zh-TW" altLang="en-US" sz="1600" dirty="0"/>
              <a:t>	</a:t>
            </a:r>
            <a:r>
              <a:rPr lang="zh-TW" altLang="en-US" sz="1600" dirty="0" smtClean="0"/>
              <a:t>	</a:t>
            </a:r>
            <a:r>
              <a:rPr lang="en-US" altLang="zh-TW" sz="1600" dirty="0" smtClean="0"/>
              <a:t>{</a:t>
            </a:r>
          </a:p>
          <a:p>
            <a:r>
              <a:rPr lang="ro-RO" sz="1600" dirty="0"/>
              <a:t>		 </a:t>
            </a:r>
            <a:r>
              <a:rPr lang="ro-RO" sz="1600" dirty="0" smtClean="0"/>
              <a:t>"</a:t>
            </a:r>
            <a:r>
              <a:rPr lang="ro-RO" sz="1600" dirty="0" smtClean="0">
                <a:solidFill>
                  <a:schemeClr val="accent5">
                    <a:lumMod val="75000"/>
                  </a:schemeClr>
                </a:solidFill>
              </a:rPr>
              <a:t>delta</a:t>
            </a:r>
            <a:r>
              <a:rPr lang="ro-RO" sz="1600" dirty="0" smtClean="0"/>
              <a:t>": </a:t>
            </a:r>
            <a:r>
              <a:rPr lang="ro-RO" sz="1600" dirty="0"/>
              <a:t>{        </a:t>
            </a:r>
          </a:p>
          <a:p>
            <a:r>
              <a:rPr lang="ro-RO" sz="1600" dirty="0"/>
              <a:t>			"on": </a:t>
            </a:r>
            <a:r>
              <a:rPr lang="ro-RO" sz="1600" dirty="0" err="1" smtClean="0">
                <a:solidFill>
                  <a:srgbClr val="7030A0"/>
                </a:solidFill>
              </a:rPr>
              <a:t>true</a:t>
            </a:r>
            <a:endParaRPr lang="en-US" altLang="zh-TW" sz="1600" dirty="0" smtClean="0"/>
          </a:p>
          <a:p>
            <a:r>
              <a:rPr lang="en-US" altLang="zh-TW" sz="1600" dirty="0" smtClean="0"/>
              <a:t>		}</a:t>
            </a:r>
            <a:endParaRPr lang="ro-RO" sz="1600" dirty="0" smtClean="0"/>
          </a:p>
          <a:p>
            <a:r>
              <a:rPr lang="ro-RO" sz="1600" dirty="0" smtClean="0"/>
              <a:t>	}</a:t>
            </a:r>
          </a:p>
          <a:p>
            <a:r>
              <a:rPr lang="ro-RO" sz="1600" dirty="0"/>
              <a:t>}</a:t>
            </a:r>
            <a:endParaRPr lang="en-US" sz="1600" dirty="0" smtClean="0"/>
          </a:p>
        </p:txBody>
      </p:sp>
      <p:sp>
        <p:nvSpPr>
          <p:cNvPr id="26" name="Right Bracket 25"/>
          <p:cNvSpPr/>
          <p:nvPr/>
        </p:nvSpPr>
        <p:spPr>
          <a:xfrm>
            <a:off x="7743463" y="2171778"/>
            <a:ext cx="162046" cy="768192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/>
          <p:cNvCxnSpPr/>
          <p:nvPr/>
        </p:nvCxnSpPr>
        <p:spPr>
          <a:xfrm rot="10800000" flipV="1">
            <a:off x="7222604" y="2939969"/>
            <a:ext cx="1180619" cy="729205"/>
          </a:xfrm>
          <a:prstGeom prst="bentConnector3">
            <a:avLst>
              <a:gd name="adj1" fmla="val -9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3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Amazon echo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463"/>
            <a:ext cx="9144000" cy="503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325350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03352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185022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0" y="802023"/>
            <a:ext cx="373798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‘$</a:t>
            </a:r>
            <a:r>
              <a:rPr lang="en-US" sz="1600" dirty="0" err="1" smtClean="0"/>
              <a:t>aws</a:t>
            </a:r>
            <a:r>
              <a:rPr lang="en-US" sz="1600" dirty="0" smtClean="0"/>
              <a:t>/things/</a:t>
            </a:r>
            <a:r>
              <a:rPr lang="en-US" sz="1600" dirty="0" err="1" smtClean="0"/>
              <a:t>abot</a:t>
            </a:r>
            <a:r>
              <a:rPr lang="en-US" sz="1600" dirty="0" smtClean="0"/>
              <a:t>-lamp/shadow/update’</a:t>
            </a:r>
            <a:endParaRPr lang="zh-TW" altLang="en-US" sz="1600" dirty="0" smtClean="0"/>
          </a:p>
          <a:p>
            <a:r>
              <a:rPr lang="ro-RO" sz="1600" dirty="0" smtClean="0"/>
              <a:t>{</a:t>
            </a:r>
          </a:p>
          <a:p>
            <a:r>
              <a:rPr lang="ro-RO" sz="1600" dirty="0" smtClean="0"/>
              <a:t>	"state" : {</a:t>
            </a:r>
            <a:endParaRPr lang="zh-TW" altLang="en-US" sz="1600" dirty="0" smtClean="0"/>
          </a:p>
          <a:p>
            <a:endParaRPr lang="ro-RO" sz="1600" dirty="0" smtClean="0"/>
          </a:p>
          <a:p>
            <a:r>
              <a:rPr lang="ro-RO" sz="1600" dirty="0" smtClean="0"/>
              <a:t>		"</a:t>
            </a:r>
            <a:r>
              <a:rPr lang="ro-RO" sz="1600" dirty="0" err="1">
                <a:solidFill>
                  <a:srgbClr val="0070C0"/>
                </a:solidFill>
              </a:rPr>
              <a:t>desired</a:t>
            </a:r>
            <a:r>
              <a:rPr lang="ro-RO" sz="1600" dirty="0"/>
              <a:t>": {        </a:t>
            </a:r>
            <a:endParaRPr lang="ro-RO" sz="1600" dirty="0" smtClean="0"/>
          </a:p>
          <a:p>
            <a:r>
              <a:rPr lang="ro-RO" sz="1600" dirty="0"/>
              <a:t>	</a:t>
            </a:r>
            <a:r>
              <a:rPr lang="ro-RO" sz="1600" dirty="0" smtClean="0"/>
              <a:t>		"</a:t>
            </a:r>
            <a:r>
              <a:rPr lang="ro-RO" sz="1600" dirty="0"/>
              <a:t>on": </a:t>
            </a:r>
            <a:r>
              <a:rPr lang="ro-RO" sz="1600" dirty="0" err="1" smtClean="0">
                <a:solidFill>
                  <a:srgbClr val="7030A0"/>
                </a:solidFill>
              </a:rPr>
              <a:t>true</a:t>
            </a:r>
            <a:endParaRPr lang="ro-RO" sz="1600" dirty="0" smtClean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 smtClean="0"/>
              <a:t>	},    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"</a:t>
            </a:r>
            <a:r>
              <a:rPr lang="ro-RO" sz="1600" dirty="0" err="1">
                <a:solidFill>
                  <a:srgbClr val="FF0000"/>
                </a:solidFill>
              </a:rPr>
              <a:t>reported</a:t>
            </a:r>
            <a:r>
              <a:rPr lang="ro-RO" sz="1600" dirty="0"/>
              <a:t>": </a:t>
            </a:r>
            <a:r>
              <a:rPr lang="ro-RO" sz="1600" dirty="0" smtClean="0"/>
              <a:t>{        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	"</a:t>
            </a:r>
            <a:r>
              <a:rPr lang="ro-RO" sz="1600" dirty="0"/>
              <a:t>on": </a:t>
            </a:r>
            <a:r>
              <a:rPr lang="ro-RO" sz="1600" dirty="0" smtClean="0">
                <a:solidFill>
                  <a:srgbClr val="7030A0"/>
                </a:solidFill>
              </a:rPr>
              <a:t>false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},</a:t>
            </a:r>
          </a:p>
          <a:p>
            <a:r>
              <a:rPr lang="zh-TW" altLang="en-US" sz="1600" dirty="0"/>
              <a:t>	</a:t>
            </a:r>
            <a:r>
              <a:rPr lang="zh-TW" altLang="en-US" sz="1600" dirty="0" smtClean="0"/>
              <a:t>	</a:t>
            </a:r>
            <a:r>
              <a:rPr lang="en-US" altLang="zh-TW" sz="1600" dirty="0" smtClean="0"/>
              <a:t>{</a:t>
            </a:r>
          </a:p>
          <a:p>
            <a:r>
              <a:rPr lang="ro-RO" sz="1600" dirty="0"/>
              <a:t>		 </a:t>
            </a:r>
            <a:r>
              <a:rPr lang="ro-RO" sz="1600" dirty="0" smtClean="0"/>
              <a:t>"</a:t>
            </a:r>
            <a:r>
              <a:rPr lang="ro-RO" sz="1600" dirty="0" smtClean="0">
                <a:solidFill>
                  <a:schemeClr val="accent5">
                    <a:lumMod val="75000"/>
                  </a:schemeClr>
                </a:solidFill>
              </a:rPr>
              <a:t>delta</a:t>
            </a:r>
            <a:r>
              <a:rPr lang="ro-RO" sz="1600" dirty="0" smtClean="0"/>
              <a:t>" : </a:t>
            </a:r>
            <a:r>
              <a:rPr lang="ro-RO" sz="1600" dirty="0"/>
              <a:t>{        </a:t>
            </a:r>
          </a:p>
          <a:p>
            <a:r>
              <a:rPr lang="ro-RO" sz="1600" dirty="0"/>
              <a:t>			"on": </a:t>
            </a:r>
            <a:r>
              <a:rPr lang="ro-RO" sz="1600" dirty="0" err="1" smtClean="0">
                <a:solidFill>
                  <a:srgbClr val="7030A0"/>
                </a:solidFill>
              </a:rPr>
              <a:t>true</a:t>
            </a:r>
            <a:endParaRPr lang="en-US" altLang="zh-TW" sz="1600" dirty="0" smtClean="0"/>
          </a:p>
          <a:p>
            <a:r>
              <a:rPr lang="en-US" altLang="zh-TW" sz="1600" dirty="0" smtClean="0"/>
              <a:t>		}</a:t>
            </a:r>
            <a:endParaRPr lang="ro-RO" sz="1600" dirty="0" smtClean="0"/>
          </a:p>
          <a:p>
            <a:r>
              <a:rPr lang="ro-RO" sz="1600" dirty="0" smtClean="0"/>
              <a:t>	}</a:t>
            </a:r>
          </a:p>
          <a:p>
            <a:r>
              <a:rPr lang="ro-RO" sz="1600" dirty="0"/>
              <a:t>}</a:t>
            </a:r>
            <a:endParaRPr lang="en-US" sz="1600" dirty="0" smtClean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190540" y="2963119"/>
            <a:ext cx="946199" cy="60188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03033" y="2914947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</a:t>
            </a:r>
            <a:r>
              <a:rPr lang="en-US" sz="1600" dirty="0" smtClean="0"/>
              <a:t>n</a:t>
            </a:r>
            <a:r>
              <a:rPr lang="en-US" sz="1600" smtClean="0"/>
              <a:t>: </a:t>
            </a:r>
            <a:r>
              <a:rPr lang="en-US" sz="1600" smtClean="0">
                <a:solidFill>
                  <a:srgbClr val="7030A0"/>
                </a:solidFill>
              </a:rPr>
              <a:t>true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3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325350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03352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185022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0" y="802023"/>
            <a:ext cx="37379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‘$</a:t>
            </a:r>
            <a:r>
              <a:rPr lang="en-US" sz="1600" dirty="0" err="1" smtClean="0"/>
              <a:t>aws</a:t>
            </a:r>
            <a:r>
              <a:rPr lang="en-US" sz="1600" dirty="0" smtClean="0"/>
              <a:t>/things/</a:t>
            </a:r>
            <a:r>
              <a:rPr lang="en-US" sz="1600" dirty="0" err="1" smtClean="0"/>
              <a:t>abot</a:t>
            </a:r>
            <a:r>
              <a:rPr lang="en-US" sz="1600" dirty="0" smtClean="0"/>
              <a:t>-lamp/shadow/update’</a:t>
            </a:r>
            <a:endParaRPr lang="zh-TW" altLang="en-US" sz="1600" dirty="0" smtClean="0"/>
          </a:p>
          <a:p>
            <a:r>
              <a:rPr lang="ro-RO" sz="1600" dirty="0" smtClean="0"/>
              <a:t>{</a:t>
            </a:r>
          </a:p>
          <a:p>
            <a:r>
              <a:rPr lang="ro-RO" sz="1600" dirty="0" smtClean="0"/>
              <a:t>	"state" : {</a:t>
            </a:r>
            <a:endParaRPr lang="zh-TW" altLang="en-US" sz="1600" dirty="0" smtClean="0"/>
          </a:p>
          <a:p>
            <a:endParaRPr lang="ro-RO" sz="1600" dirty="0" smtClean="0"/>
          </a:p>
          <a:p>
            <a:r>
              <a:rPr lang="ro-RO" sz="1600" dirty="0" smtClean="0"/>
              <a:t>		"</a:t>
            </a:r>
            <a:r>
              <a:rPr lang="ro-RO" sz="1600" dirty="0" err="1">
                <a:solidFill>
                  <a:srgbClr val="0070C0"/>
                </a:solidFill>
              </a:rPr>
              <a:t>desired</a:t>
            </a:r>
            <a:r>
              <a:rPr lang="ro-RO" sz="1600" dirty="0"/>
              <a:t>": {        </a:t>
            </a:r>
            <a:endParaRPr lang="ro-RO" sz="1600" dirty="0" smtClean="0"/>
          </a:p>
          <a:p>
            <a:r>
              <a:rPr lang="ro-RO" sz="1600" dirty="0"/>
              <a:t>	</a:t>
            </a:r>
            <a:r>
              <a:rPr lang="ro-RO" sz="1600" dirty="0" smtClean="0"/>
              <a:t>		"</a:t>
            </a:r>
            <a:r>
              <a:rPr lang="ro-RO" sz="1600" dirty="0"/>
              <a:t>on": </a:t>
            </a:r>
            <a:r>
              <a:rPr lang="ro-RO" sz="1600" dirty="0" err="1" smtClean="0">
                <a:solidFill>
                  <a:srgbClr val="7030A0"/>
                </a:solidFill>
              </a:rPr>
              <a:t>true</a:t>
            </a:r>
            <a:endParaRPr lang="ro-RO" sz="1600" dirty="0" smtClean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 smtClean="0"/>
              <a:t>	},    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"</a:t>
            </a:r>
            <a:r>
              <a:rPr lang="ro-RO" sz="1600" dirty="0" err="1">
                <a:solidFill>
                  <a:srgbClr val="FF0000"/>
                </a:solidFill>
              </a:rPr>
              <a:t>reported</a:t>
            </a:r>
            <a:r>
              <a:rPr lang="ro-RO" sz="1600" dirty="0"/>
              <a:t>": </a:t>
            </a:r>
            <a:r>
              <a:rPr lang="ro-RO" sz="1600" dirty="0" smtClean="0"/>
              <a:t>{        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	"</a:t>
            </a:r>
            <a:r>
              <a:rPr lang="ro-RO" sz="1600" dirty="0"/>
              <a:t>on": </a:t>
            </a:r>
            <a:r>
              <a:rPr lang="ro-RO" sz="1600" dirty="0" err="1" smtClean="0">
                <a:solidFill>
                  <a:srgbClr val="7030A0"/>
                </a:solidFill>
              </a:rPr>
              <a:t>true</a:t>
            </a:r>
            <a:endParaRPr lang="ro-RO" sz="1600" dirty="0" smtClean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 smtClean="0"/>
              <a:t>	}</a:t>
            </a:r>
          </a:p>
          <a:p>
            <a:r>
              <a:rPr lang="ro-RO" sz="1600" dirty="0" smtClean="0"/>
              <a:t>	}</a:t>
            </a:r>
          </a:p>
          <a:p>
            <a:r>
              <a:rPr lang="ro-RO" sz="1600" dirty="0" smtClean="0"/>
              <a:t>}</a:t>
            </a:r>
            <a:endParaRPr lang="en-US" sz="1600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90540" y="2903974"/>
            <a:ext cx="854111" cy="602901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77999" y="2866870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</a:t>
            </a:r>
            <a:r>
              <a:rPr lang="en-US" sz="1600" dirty="0" smtClean="0"/>
              <a:t>n: </a:t>
            </a:r>
            <a:r>
              <a:rPr lang="en-US" sz="1600" dirty="0" smtClean="0">
                <a:solidFill>
                  <a:srgbClr val="7030A0"/>
                </a:solidFill>
              </a:rPr>
              <a:t>true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3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99" y="3253501"/>
            <a:ext cx="673528" cy="67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1033522"/>
            <a:ext cx="1138256" cy="1138256"/>
          </a:xfrm>
          <a:prstGeom prst="rect">
            <a:avLst/>
          </a:prstGeom>
        </p:spPr>
      </p:pic>
      <p:pic>
        <p:nvPicPr>
          <p:cNvPr id="8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6" y="1850229"/>
            <a:ext cx="1947984" cy="1234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45240" y="802023"/>
            <a:ext cx="37379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‘$</a:t>
            </a:r>
            <a:r>
              <a:rPr lang="en-US" sz="1600" dirty="0" err="1" smtClean="0"/>
              <a:t>aws</a:t>
            </a:r>
            <a:r>
              <a:rPr lang="en-US" sz="1600" dirty="0" smtClean="0"/>
              <a:t>/things/</a:t>
            </a:r>
            <a:r>
              <a:rPr lang="en-US" sz="1600" dirty="0" err="1" smtClean="0"/>
              <a:t>abot</a:t>
            </a:r>
            <a:r>
              <a:rPr lang="en-US" sz="1600" dirty="0" smtClean="0"/>
              <a:t>-lamp/shadow/update’</a:t>
            </a:r>
            <a:endParaRPr lang="zh-TW" altLang="en-US" sz="1600" dirty="0" smtClean="0"/>
          </a:p>
          <a:p>
            <a:r>
              <a:rPr lang="ro-RO" sz="1600" dirty="0" smtClean="0"/>
              <a:t>{</a:t>
            </a:r>
          </a:p>
          <a:p>
            <a:r>
              <a:rPr lang="ro-RO" sz="1600" dirty="0" smtClean="0"/>
              <a:t>	"state" : {</a:t>
            </a:r>
            <a:endParaRPr lang="zh-TW" altLang="en-US" sz="1600" dirty="0" smtClean="0"/>
          </a:p>
          <a:p>
            <a:endParaRPr lang="ro-RO" sz="1600" dirty="0" smtClean="0"/>
          </a:p>
          <a:p>
            <a:r>
              <a:rPr lang="ro-RO" sz="1600" dirty="0" smtClean="0"/>
              <a:t>		"</a:t>
            </a:r>
            <a:r>
              <a:rPr lang="ro-RO" sz="1600" dirty="0" err="1">
                <a:solidFill>
                  <a:srgbClr val="0070C0"/>
                </a:solidFill>
              </a:rPr>
              <a:t>desired</a:t>
            </a:r>
            <a:r>
              <a:rPr lang="ro-RO" sz="1600" dirty="0"/>
              <a:t>": {        </a:t>
            </a:r>
            <a:endParaRPr lang="ro-RO" sz="1600" dirty="0" smtClean="0"/>
          </a:p>
          <a:p>
            <a:r>
              <a:rPr lang="ro-RO" sz="1600" dirty="0"/>
              <a:t>	</a:t>
            </a:r>
            <a:r>
              <a:rPr lang="ro-RO" sz="1600" dirty="0" smtClean="0"/>
              <a:t>		"</a:t>
            </a:r>
            <a:r>
              <a:rPr lang="ro-RO" sz="1600" dirty="0"/>
              <a:t>on": </a:t>
            </a:r>
            <a:r>
              <a:rPr lang="ro-RO" sz="1600" dirty="0" err="1" smtClean="0">
                <a:solidFill>
                  <a:srgbClr val="7030A0"/>
                </a:solidFill>
              </a:rPr>
              <a:t>true</a:t>
            </a:r>
            <a:endParaRPr lang="ro-RO" sz="1600" dirty="0" smtClean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 smtClean="0"/>
              <a:t>	},    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"</a:t>
            </a:r>
            <a:r>
              <a:rPr lang="ro-RO" sz="1600" dirty="0" err="1">
                <a:solidFill>
                  <a:srgbClr val="FF0000"/>
                </a:solidFill>
              </a:rPr>
              <a:t>reported</a:t>
            </a:r>
            <a:r>
              <a:rPr lang="ro-RO" sz="1600" dirty="0"/>
              <a:t>": </a:t>
            </a:r>
            <a:r>
              <a:rPr lang="ro-RO" sz="1600" dirty="0" smtClean="0"/>
              <a:t>{        </a:t>
            </a:r>
          </a:p>
          <a:p>
            <a:r>
              <a:rPr lang="ro-RO" sz="1600" dirty="0"/>
              <a:t>	</a:t>
            </a:r>
            <a:r>
              <a:rPr lang="ro-RO" sz="1600" dirty="0" smtClean="0"/>
              <a:t>		"</a:t>
            </a:r>
            <a:r>
              <a:rPr lang="ro-RO" sz="1600" dirty="0"/>
              <a:t>on": </a:t>
            </a:r>
            <a:r>
              <a:rPr lang="ro-RO" sz="1600" dirty="0" err="1" smtClean="0">
                <a:solidFill>
                  <a:srgbClr val="7030A0"/>
                </a:solidFill>
              </a:rPr>
              <a:t>true</a:t>
            </a:r>
            <a:endParaRPr lang="ro-RO" sz="1600" dirty="0" smtClean="0">
              <a:solidFill>
                <a:srgbClr val="7030A0"/>
              </a:solidFill>
            </a:endParaRPr>
          </a:p>
          <a:p>
            <a:r>
              <a:rPr lang="ro-RO" sz="1600" dirty="0"/>
              <a:t>	</a:t>
            </a:r>
            <a:r>
              <a:rPr lang="ro-RO" sz="1600" dirty="0" smtClean="0"/>
              <a:t>	}</a:t>
            </a:r>
          </a:p>
          <a:p>
            <a:r>
              <a:rPr lang="ro-RO" sz="1600" dirty="0" smtClean="0"/>
              <a:t>	}</a:t>
            </a:r>
          </a:p>
          <a:p>
            <a:r>
              <a:rPr lang="ro-RO" sz="1600" dirty="0" smtClean="0"/>
              <a:t>}</a:t>
            </a:r>
            <a:endParaRPr lang="en-US" sz="1600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90540" y="2903974"/>
            <a:ext cx="854111" cy="602901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77999" y="2866870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</a:t>
            </a:r>
            <a:r>
              <a:rPr lang="en-US" sz="1600" dirty="0" smtClean="0"/>
              <a:t>n: </a:t>
            </a:r>
            <a:r>
              <a:rPr lang="en-US" sz="1600" dirty="0" smtClean="0">
                <a:solidFill>
                  <a:srgbClr val="7030A0"/>
                </a:solidFill>
              </a:rPr>
              <a:t>true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5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31" y="1610423"/>
            <a:ext cx="1417951" cy="11170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27" y="1702112"/>
            <a:ext cx="1273185" cy="93366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502" y="2852673"/>
            <a:ext cx="803689" cy="53076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082" y="2972790"/>
            <a:ext cx="1221910" cy="30891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开发板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601" y="1783137"/>
            <a:ext cx="1061045" cy="773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57" y="2836592"/>
            <a:ext cx="926654" cy="6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  <a:cs typeface="Abadi MT Condensed Light" charset="0"/>
              </a:rPr>
              <a:t>物联网</a:t>
            </a:r>
            <a:r>
              <a:rPr lang="zh-TW" altLang="en-US" sz="2500" b="1" dirty="0">
                <a:latin typeface="+mj-ea"/>
                <a:ea typeface="+mj-ea"/>
                <a:cs typeface="Abadi MT Condensed Light" charset="0"/>
              </a:rPr>
              <a:t>设备软件开发工具包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pic>
        <p:nvPicPr>
          <p:cNvPr id="27" name="Picture 26" descr="Ja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40" y="1907381"/>
            <a:ext cx="731520" cy="731520"/>
          </a:xfrm>
          <a:prstGeom prst="rect">
            <a:avLst/>
          </a:prstGeom>
        </p:spPr>
      </p:pic>
      <p:pic>
        <p:nvPicPr>
          <p:cNvPr id="28" name="Picture 27" descr="Java.png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21" y="1901020"/>
            <a:ext cx="731520" cy="731520"/>
          </a:xfrm>
          <a:prstGeom prst="rect">
            <a:avLst/>
          </a:prstGeom>
        </p:spPr>
      </p:pic>
      <p:pic>
        <p:nvPicPr>
          <p:cNvPr id="29" name="Picture 28" descr="Java.png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16" y="1864082"/>
            <a:ext cx="731520" cy="731520"/>
          </a:xfrm>
          <a:prstGeom prst="rect">
            <a:avLst/>
          </a:prstGeom>
        </p:spPr>
      </p:pic>
      <p:sp>
        <p:nvSpPr>
          <p:cNvPr id="32" name="Text Placeholder 3"/>
          <p:cNvSpPr txBox="1">
            <a:spLocks/>
          </p:cNvSpPr>
          <p:nvPr/>
        </p:nvSpPr>
        <p:spPr>
          <a:xfrm>
            <a:off x="1211580" y="3127084"/>
            <a:ext cx="2319987" cy="3409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C-SDK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</a:t>
            </a:r>
            <a:r>
              <a:rPr lang="zh-TW" altLang="en-US" sz="1400" dirty="0" smtClean="0">
                <a:solidFill>
                  <a:schemeClr val="tx1"/>
                </a:solidFill>
              </a:rPr>
              <a:t>理想使用场景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zh-TW" altLang="en-US" sz="1400" dirty="0" smtClean="0">
                <a:solidFill>
                  <a:schemeClr val="tx1"/>
                </a:solidFill>
              </a:rPr>
              <a:t/>
            </a:r>
            <a:br>
              <a:rPr lang="zh-TW" alt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embedded OS)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Text Placeholder 4"/>
          <p:cNvSpPr txBox="1">
            <a:spLocks/>
          </p:cNvSpPr>
          <p:nvPr/>
        </p:nvSpPr>
        <p:spPr>
          <a:xfrm>
            <a:off x="3144065" y="3127084"/>
            <a:ext cx="2706232" cy="3409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JS-SDK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</a:t>
            </a:r>
            <a:r>
              <a:rPr lang="zh-TW" altLang="en-US" sz="1400" dirty="0" smtClean="0">
                <a:solidFill>
                  <a:schemeClr val="tx1"/>
                </a:solidFill>
              </a:rPr>
              <a:t>理想使用场景</a:t>
            </a:r>
            <a:br>
              <a:rPr lang="zh-TW" alt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Embedded Linux Platforms)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Text Placeholder 5"/>
          <p:cNvSpPr txBox="1">
            <a:spLocks/>
          </p:cNvSpPr>
          <p:nvPr/>
        </p:nvSpPr>
        <p:spPr>
          <a:xfrm>
            <a:off x="5780480" y="3127084"/>
            <a:ext cx="1797050" cy="3409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Arduino Library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(Arduino Yun)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8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7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2558" y="1009332"/>
            <a:ext cx="5374066" cy="3553926"/>
          </a:xfrm>
        </p:spPr>
        <p:txBody>
          <a:bodyPr>
            <a:normAutofit fontScale="92500" lnSpcReduction="20000"/>
          </a:bodyPr>
          <a:lstStyle/>
          <a:p>
            <a:pPr marL="342892" indent="-342892"/>
            <a:r>
              <a:rPr lang="zh-TW" altLang="en-US" sz="2200" dirty="0">
                <a:latin typeface="+mn-ea"/>
              </a:rPr>
              <a:t>播放</a:t>
            </a:r>
            <a:r>
              <a:rPr lang="zh-TW" altLang="en-US" sz="2200" dirty="0" smtClean="0">
                <a:latin typeface="+mn-ea"/>
              </a:rPr>
              <a:t>音乐</a:t>
            </a:r>
            <a:r>
              <a:rPr lang="en-US" altLang="zh-TW" sz="2200" dirty="0" smtClean="0">
                <a:latin typeface="+mn-ea"/>
              </a:rPr>
              <a:t/>
            </a:r>
            <a:br>
              <a:rPr lang="en-US" altLang="zh-TW" sz="2200" dirty="0" smtClean="0">
                <a:latin typeface="+mn-ea"/>
              </a:rPr>
            </a:br>
            <a:endParaRPr lang="en-US" sz="2200" dirty="0" smtClean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回答问题</a:t>
            </a:r>
            <a:r>
              <a:rPr lang="en-US" altLang="zh-TW" sz="2200" dirty="0" smtClean="0">
                <a:latin typeface="+mn-ea"/>
              </a:rPr>
              <a:t/>
            </a:r>
            <a:br>
              <a:rPr lang="en-US" altLang="zh-TW" sz="2200" dirty="0" smtClean="0">
                <a:latin typeface="+mn-ea"/>
              </a:rPr>
            </a:br>
            <a:endParaRPr lang="en-US" sz="2200" dirty="0" smtClean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获取</a:t>
            </a:r>
            <a:r>
              <a:rPr lang="zh-TW" altLang="en-US" sz="2200" dirty="0">
                <a:latin typeface="+mn-ea"/>
              </a:rPr>
              <a:t>新闻和</a:t>
            </a:r>
            <a:r>
              <a:rPr lang="zh-TW" altLang="en-US" sz="2200" dirty="0" smtClean="0">
                <a:latin typeface="+mn-ea"/>
              </a:rPr>
              <a:t>天气</a:t>
            </a:r>
            <a:r>
              <a:rPr lang="en-US" altLang="zh-TW" sz="2200" dirty="0" smtClean="0">
                <a:latin typeface="+mn-ea"/>
              </a:rPr>
              <a:t/>
            </a:r>
            <a:br>
              <a:rPr lang="en-US" altLang="zh-TW" sz="2200" dirty="0" smtClean="0">
                <a:latin typeface="+mn-ea"/>
              </a:rPr>
            </a:br>
            <a:endParaRPr lang="zh-TW" altLang="en-US" sz="2200" dirty="0" smtClean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创建购物</a:t>
            </a:r>
            <a:r>
              <a:rPr lang="zh-TW" altLang="en-US" sz="2200" dirty="0">
                <a:latin typeface="+mn-ea"/>
              </a:rPr>
              <a:t>和待办事</a:t>
            </a:r>
            <a:r>
              <a:rPr lang="zh-TW" altLang="en-US" sz="2200" dirty="0" smtClean="0">
                <a:latin typeface="+mn-ea"/>
              </a:rPr>
              <a:t>项列表</a:t>
            </a:r>
            <a:r>
              <a:rPr lang="en-US" altLang="zh-TW" sz="2200" dirty="0" smtClean="0">
                <a:latin typeface="+mn-ea"/>
              </a:rPr>
              <a:t/>
            </a:r>
            <a:br>
              <a:rPr lang="en-US" altLang="zh-TW" sz="2200" dirty="0" smtClean="0">
                <a:latin typeface="+mn-ea"/>
              </a:rPr>
            </a:br>
            <a:endParaRPr lang="en-US" altLang="zh-TW" sz="2200" dirty="0" smtClean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云连接</a:t>
            </a:r>
            <a:r>
              <a:rPr lang="en-US" altLang="zh-TW" sz="2200" dirty="0" smtClean="0">
                <a:latin typeface="+mn-ea"/>
              </a:rPr>
              <a:t/>
            </a:r>
            <a:br>
              <a:rPr lang="en-US" altLang="zh-TW" sz="2200" dirty="0" smtClean="0">
                <a:latin typeface="+mn-ea"/>
              </a:rPr>
            </a:br>
            <a:endParaRPr lang="en-US" altLang="zh-TW" sz="2200" dirty="0" smtClean="0">
              <a:latin typeface="+mn-ea"/>
            </a:endParaRPr>
          </a:p>
          <a:p>
            <a:pPr marL="342892" indent="-342892"/>
            <a:r>
              <a:rPr lang="zh-TW" altLang="en-US" sz="2200" dirty="0" smtClean="0">
                <a:latin typeface="+mn-ea"/>
              </a:rPr>
              <a:t>包括</a:t>
            </a:r>
            <a:r>
              <a:rPr lang="zh-TW" altLang="en-US" sz="2200" dirty="0">
                <a:latin typeface="+mn-ea"/>
              </a:rPr>
              <a:t>配套的应用程序配置和</a:t>
            </a:r>
            <a:r>
              <a:rPr lang="zh-TW" altLang="en-US" sz="2200" dirty="0" smtClean="0">
                <a:latin typeface="+mn-ea"/>
              </a:rPr>
              <a:t>查</a:t>
            </a:r>
            <a:r>
              <a:rPr lang="en-US" altLang="zh-TW" sz="2200" dirty="0" smtClean="0">
                <a:latin typeface="+mn-ea"/>
              </a:rPr>
              <a:t/>
            </a:r>
            <a:br>
              <a:rPr lang="en-US" altLang="zh-TW" sz="2200" dirty="0" smtClean="0">
                <a:latin typeface="+mn-ea"/>
              </a:rPr>
            </a:br>
            <a:r>
              <a:rPr lang="zh-TW" altLang="en-US" sz="2200" dirty="0" smtClean="0">
                <a:latin typeface="+mn-ea"/>
              </a:rPr>
              <a:t>看活动</a:t>
            </a:r>
            <a:endParaRPr lang="en-US" altLang="zh-TW" sz="2200" dirty="0" smtClean="0">
              <a:latin typeface="+mn-ea"/>
            </a:endParaRPr>
          </a:p>
          <a:p>
            <a:pPr marL="342892" indent="-342892"/>
            <a:endParaRPr lang="en-US" altLang="zh-TW" sz="2200" dirty="0" smtClean="0">
              <a:latin typeface="+mn-ea"/>
            </a:endParaRPr>
          </a:p>
          <a:p>
            <a:pPr marL="342892" indent="-342892"/>
            <a:endParaRPr lang="en-US" sz="22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Amazon echo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2939" y="0"/>
            <a:ext cx="4301061" cy="52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4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 smtClean="0">
                <a:latin typeface="+mj-ea"/>
                <a:ea typeface="+mj-ea"/>
                <a:cs typeface="Abadi MT Condensed Light" charset="0"/>
              </a:rPr>
              <a:t>Alexa Skill Kit (ASK)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2444" y="140554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smtClean="0"/>
              <a:t>使用者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107421" y="1402400"/>
            <a:ext cx="63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Alexa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800713" y="1407680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/>
              <a:t>ASK</a:t>
            </a:r>
            <a:endParaRPr lang="en-US" sz="14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51" y="1044375"/>
            <a:ext cx="5720773" cy="3552825"/>
          </a:xfrm>
        </p:spPr>
      </p:pic>
      <p:sp>
        <p:nvSpPr>
          <p:cNvPr id="11" name="Rectangular Callout 10"/>
          <p:cNvSpPr/>
          <p:nvPr/>
        </p:nvSpPr>
        <p:spPr>
          <a:xfrm>
            <a:off x="2963118" y="1979271"/>
            <a:ext cx="1145893" cy="497711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使用者说出一个问题或指令</a:t>
            </a:r>
            <a:endParaRPr lang="en-US" sz="1200" dirty="0"/>
          </a:p>
        </p:txBody>
      </p:sp>
      <p:sp>
        <p:nvSpPr>
          <p:cNvPr id="13" name="Rectangular Callout 12"/>
          <p:cNvSpPr/>
          <p:nvPr/>
        </p:nvSpPr>
        <p:spPr>
          <a:xfrm>
            <a:off x="4350812" y="1979271"/>
            <a:ext cx="1413378" cy="497711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Alexa </a:t>
            </a:r>
            <a:r>
              <a:rPr lang="zh-TW" altLang="en-US" sz="1200" dirty="0" smtClean="0"/>
              <a:t>识别语音并判断后传送去</a:t>
            </a:r>
            <a:r>
              <a:rPr lang="en-US" altLang="zh-TW" sz="1200" dirty="0" smtClean="0"/>
              <a:t>ASK</a:t>
            </a:r>
            <a:endParaRPr lang="en-US" sz="1200" dirty="0"/>
          </a:p>
        </p:txBody>
      </p:sp>
      <p:sp>
        <p:nvSpPr>
          <p:cNvPr id="14" name="Rectangular Callout 13"/>
          <p:cNvSpPr/>
          <p:nvPr/>
        </p:nvSpPr>
        <p:spPr>
          <a:xfrm>
            <a:off x="6053559" y="1979270"/>
            <a:ext cx="1283525" cy="497711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ASK </a:t>
            </a:r>
            <a:r>
              <a:rPr lang="zh-TW" altLang="en-US" sz="1200" dirty="0" smtClean="0"/>
              <a:t>收到指令后返回相应结果</a:t>
            </a:r>
            <a:endParaRPr lang="en-US" sz="1200" dirty="0"/>
          </a:p>
        </p:txBody>
      </p:sp>
      <p:sp>
        <p:nvSpPr>
          <p:cNvPr id="15" name="Rectangular Callout 14"/>
          <p:cNvSpPr/>
          <p:nvPr/>
        </p:nvSpPr>
        <p:spPr>
          <a:xfrm>
            <a:off x="4484554" y="2948892"/>
            <a:ext cx="1145893" cy="497711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收到回传结果转化成语音</a:t>
            </a:r>
            <a:endParaRPr lang="en-US" sz="1200" dirty="0"/>
          </a:p>
        </p:txBody>
      </p:sp>
      <p:sp>
        <p:nvSpPr>
          <p:cNvPr id="16" name="Rectangular Callout 15"/>
          <p:cNvSpPr/>
          <p:nvPr/>
        </p:nvSpPr>
        <p:spPr>
          <a:xfrm>
            <a:off x="2963117" y="2948892"/>
            <a:ext cx="1145893" cy="497711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使用者听到返回的语音结果</a:t>
            </a:r>
            <a:endParaRPr lang="en-US" sz="1200" dirty="0"/>
          </a:p>
        </p:txBody>
      </p:sp>
      <p:sp>
        <p:nvSpPr>
          <p:cNvPr id="17" name="Rectangular Callout 16"/>
          <p:cNvSpPr/>
          <p:nvPr/>
        </p:nvSpPr>
        <p:spPr>
          <a:xfrm>
            <a:off x="2963116" y="3755683"/>
            <a:ext cx="1145893" cy="497711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使用者看到可视图像</a:t>
            </a:r>
            <a:endParaRPr lang="en-US" sz="1200" dirty="0"/>
          </a:p>
        </p:txBody>
      </p:sp>
      <p:sp>
        <p:nvSpPr>
          <p:cNvPr id="18" name="Rectangular Callout 17"/>
          <p:cNvSpPr/>
          <p:nvPr/>
        </p:nvSpPr>
        <p:spPr>
          <a:xfrm>
            <a:off x="4484554" y="3755683"/>
            <a:ext cx="1145893" cy="497711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收到回传结果转化成图像</a:t>
            </a:r>
            <a:endParaRPr lang="en-US" sz="1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32161" y="2239700"/>
            <a:ext cx="2199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800844" y="2241625"/>
            <a:ext cx="2199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5400000">
            <a:off x="5441998" y="2827477"/>
            <a:ext cx="1441772" cy="1064874"/>
          </a:xfrm>
          <a:prstGeom prst="bentConnector3">
            <a:avLst>
              <a:gd name="adj1" fmla="val 9977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630447" y="3197747"/>
            <a:ext cx="10648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1"/>
            <a:endCxn id="16" idx="3"/>
          </p:cNvCxnSpPr>
          <p:nvPr/>
        </p:nvCxnSpPr>
        <p:spPr>
          <a:xfrm flipH="1">
            <a:off x="4109010" y="3197748"/>
            <a:ext cx="3755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109009" y="4085564"/>
            <a:ext cx="375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10-Point Star 34"/>
          <p:cNvSpPr/>
          <p:nvPr/>
        </p:nvSpPr>
        <p:spPr>
          <a:xfrm>
            <a:off x="2817641" y="1811440"/>
            <a:ext cx="290954" cy="257553"/>
          </a:xfrm>
          <a:prstGeom prst="star10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37" name="10-Point Star 36"/>
          <p:cNvSpPr/>
          <p:nvPr/>
        </p:nvSpPr>
        <p:spPr>
          <a:xfrm>
            <a:off x="4206244" y="1814593"/>
            <a:ext cx="290954" cy="257553"/>
          </a:xfrm>
          <a:prstGeom prst="star10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38" name="10-Point Star 37"/>
          <p:cNvSpPr/>
          <p:nvPr/>
        </p:nvSpPr>
        <p:spPr>
          <a:xfrm>
            <a:off x="5898433" y="1842168"/>
            <a:ext cx="290954" cy="257553"/>
          </a:xfrm>
          <a:prstGeom prst="star10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40" name="10-Point Star 39"/>
          <p:cNvSpPr/>
          <p:nvPr/>
        </p:nvSpPr>
        <p:spPr>
          <a:xfrm>
            <a:off x="4310282" y="2815767"/>
            <a:ext cx="290954" cy="257553"/>
          </a:xfrm>
          <a:prstGeom prst="star10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1" name="10-Point Star 40"/>
          <p:cNvSpPr/>
          <p:nvPr/>
        </p:nvSpPr>
        <p:spPr>
          <a:xfrm>
            <a:off x="2817639" y="2815767"/>
            <a:ext cx="290954" cy="257553"/>
          </a:xfrm>
          <a:prstGeom prst="star10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</a:t>
            </a:r>
            <a:endParaRPr lang="en-US" sz="1400" dirty="0"/>
          </a:p>
        </p:txBody>
      </p:sp>
      <p:sp>
        <p:nvSpPr>
          <p:cNvPr id="42" name="10-Point Star 41"/>
          <p:cNvSpPr/>
          <p:nvPr/>
        </p:nvSpPr>
        <p:spPr>
          <a:xfrm>
            <a:off x="4307546" y="3614512"/>
            <a:ext cx="290954" cy="257553"/>
          </a:xfrm>
          <a:prstGeom prst="star10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3" name="10-Point Star 42"/>
          <p:cNvSpPr/>
          <p:nvPr/>
        </p:nvSpPr>
        <p:spPr>
          <a:xfrm>
            <a:off x="2817639" y="3614512"/>
            <a:ext cx="290954" cy="257553"/>
          </a:xfrm>
          <a:prstGeom prst="star10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3115982" y="144793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使用者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4617101" y="144903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Alexa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6476651" y="144903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ASK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71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zh-TW" altLang="en-US" dirty="0" smtClean="0"/>
              <a:t>物联网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32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2558" y="114409"/>
            <a:ext cx="83939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latin typeface="+mj-ea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</a:rPr>
              <a:t>物联网</a:t>
            </a:r>
            <a:r>
              <a:rPr lang="zh-TW" altLang="en-US" sz="2500" b="1" dirty="0">
                <a:latin typeface="+mj-ea"/>
                <a:ea typeface="+mj-ea"/>
              </a:rPr>
              <a:t>是一个完全托管的云平台，</a:t>
            </a:r>
            <a:r>
              <a:rPr lang="zh-TW" altLang="en-US" sz="2500" b="1" dirty="0" smtClean="0">
                <a:latin typeface="+mj-ea"/>
                <a:ea typeface="+mj-ea"/>
              </a:rPr>
              <a:t>可以轻易的</a:t>
            </a:r>
            <a:r>
              <a:rPr lang="zh-TW" altLang="en-US" sz="2500" b="1" dirty="0">
                <a:latin typeface="+mj-ea"/>
                <a:ea typeface="+mj-ea"/>
              </a:rPr>
              <a:t>管理连接的设备，安全的与其进行交互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pic>
        <p:nvPicPr>
          <p:cNvPr id="24" name="Picture 23" descr="Number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77" y="1899135"/>
            <a:ext cx="294380" cy="405952"/>
          </a:xfrm>
          <a:prstGeom prst="rect">
            <a:avLst/>
          </a:prstGeom>
        </p:spPr>
      </p:pic>
      <p:pic>
        <p:nvPicPr>
          <p:cNvPr id="26" name="Picture 25" descr="Number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868" y="1919562"/>
            <a:ext cx="294379" cy="405952"/>
          </a:xfrm>
          <a:prstGeom prst="rect">
            <a:avLst/>
          </a:prstGeom>
        </p:spPr>
      </p:pic>
      <p:pic>
        <p:nvPicPr>
          <p:cNvPr id="28" name="Picture 27" descr="Number 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097" y="1900008"/>
            <a:ext cx="294379" cy="40595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010423" y="3810458"/>
            <a:ext cx="6858797" cy="1340138"/>
            <a:chOff x="1137690" y="2432755"/>
            <a:chExt cx="6858797" cy="1340137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690" y="2484567"/>
              <a:ext cx="801948" cy="75579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642" y="2484568"/>
              <a:ext cx="750350" cy="76328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777" y="2484567"/>
              <a:ext cx="860040" cy="75579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03" y="2498461"/>
              <a:ext cx="833379" cy="74939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174" y="2481922"/>
              <a:ext cx="856927" cy="78891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811" y="2432755"/>
              <a:ext cx="825259" cy="81127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168252" y="3372782"/>
              <a:ext cx="10115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设备 </a:t>
              </a:r>
              <a:r>
                <a:rPr 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SDK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8371" y="3372782"/>
              <a:ext cx="13444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smtClean="0">
                  <a:solidFill>
                    <a:schemeClr val="bg2">
                      <a:lumMod val="50000"/>
                    </a:schemeClr>
                  </a:solidFill>
                </a:rPr>
                <a:t>设备安全与权限管理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84027" y="3372783"/>
              <a:ext cx="1123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设备网关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78296" y="3377044"/>
              <a:ext cx="1123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注册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72237" y="3372782"/>
              <a:ext cx="1123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规则引擎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72787" y="3372782"/>
              <a:ext cx="1123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设备之影</a:t>
              </a:r>
              <a:r>
                <a:rPr lang="en-US" altLang="zh-TW" sz="1000" dirty="0" smtClean="0">
                  <a:solidFill>
                    <a:schemeClr val="bg2">
                      <a:lumMod val="50000"/>
                    </a:schemeClr>
                  </a:solidFill>
                </a:rPr>
                <a:t>(Shadow)</a:t>
              </a:r>
              <a:endParaRPr 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51458" y="2417762"/>
            <a:ext cx="2447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可透过不同的网络与通讯协议，安全的连接与管理设备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26777" y="2417762"/>
            <a:ext cx="2447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抽取与过滤设备传回的数据，并采取您定义的规则操作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102096" y="2432568"/>
            <a:ext cx="244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轻易的创建能全时可靠与设备交互的应用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8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26330" y="1216184"/>
            <a:ext cx="6642710" cy="2704264"/>
            <a:chOff x="178403" y="834588"/>
            <a:chExt cx="8293060" cy="3376125"/>
          </a:xfrm>
        </p:grpSpPr>
        <p:grpSp>
          <p:nvGrpSpPr>
            <p:cNvPr id="29" name="Group 28"/>
            <p:cNvGrpSpPr/>
            <p:nvPr/>
          </p:nvGrpSpPr>
          <p:grpSpPr>
            <a:xfrm>
              <a:off x="372896" y="2807825"/>
              <a:ext cx="1984695" cy="1378000"/>
              <a:chOff x="205806" y="2666354"/>
              <a:chExt cx="2356952" cy="1636463"/>
            </a:xfrm>
          </p:grpSpPr>
          <p:pic>
            <p:nvPicPr>
              <p:cNvPr id="6" name="Picture 5" descr="Deck_Gea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231" y="2827556"/>
                <a:ext cx="1431527" cy="1431527"/>
              </a:xfrm>
              <a:prstGeom prst="rect">
                <a:avLst/>
              </a:prstGeom>
            </p:spPr>
          </p:pic>
          <p:pic>
            <p:nvPicPr>
              <p:cNvPr id="11" name="Picture 10" descr="Deck_Forklift.pn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02001" y="2942060"/>
                <a:ext cx="1360757" cy="1360757"/>
              </a:xfrm>
              <a:prstGeom prst="rect">
                <a:avLst/>
              </a:prstGeom>
            </p:spPr>
          </p:pic>
          <p:pic>
            <p:nvPicPr>
              <p:cNvPr id="12" name="Picture 11" descr="Deck_Hardhat.png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806" y="2666354"/>
                <a:ext cx="1064637" cy="1064637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6987038" y="885424"/>
              <a:ext cx="1451007" cy="1470704"/>
              <a:chOff x="6987038" y="649115"/>
              <a:chExt cx="1684151" cy="1707013"/>
            </a:xfrm>
          </p:grpSpPr>
          <p:pic>
            <p:nvPicPr>
              <p:cNvPr id="37" name="Picture 36" descr="Deck_LocationPin-AWS.png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87038" y="649115"/>
                <a:ext cx="1374405" cy="1374405"/>
              </a:xfrm>
              <a:prstGeom prst="rect">
                <a:avLst/>
              </a:prstGeom>
            </p:spPr>
          </p:pic>
          <p:pic>
            <p:nvPicPr>
              <p:cNvPr id="14" name="Picture 13" descr="Deck_ShoppingCart.png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40613" y="1225552"/>
                <a:ext cx="1130576" cy="1130576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178403" y="834588"/>
              <a:ext cx="2294529" cy="1398005"/>
              <a:chOff x="-172486" y="612286"/>
              <a:chExt cx="2659393" cy="1620308"/>
            </a:xfrm>
          </p:grpSpPr>
          <p:pic>
            <p:nvPicPr>
              <p:cNvPr id="5" name="Picture 4" descr="Deck_DNA2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2486" y="612286"/>
                <a:ext cx="1356387" cy="1356387"/>
              </a:xfrm>
              <a:prstGeom prst="rect">
                <a:avLst/>
              </a:prstGeom>
            </p:spPr>
          </p:pic>
          <p:pic>
            <p:nvPicPr>
              <p:cNvPr id="2" name="Picture 1" descr="Deck_Chem-Set.png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8573" y="862491"/>
                <a:ext cx="1352134" cy="1352134"/>
              </a:xfrm>
              <a:prstGeom prst="rect">
                <a:avLst/>
              </a:prstGeom>
            </p:spPr>
          </p:pic>
          <p:pic>
            <p:nvPicPr>
              <p:cNvPr id="19" name="Picture 18" descr="Deck_Microscope.png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6962" y="772648"/>
                <a:ext cx="1459945" cy="1459946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4725478" y="959023"/>
              <a:ext cx="1807741" cy="1568721"/>
              <a:chOff x="7043539" y="2111861"/>
              <a:chExt cx="2763659" cy="2398247"/>
            </a:xfrm>
          </p:grpSpPr>
          <p:pic>
            <p:nvPicPr>
              <p:cNvPr id="15" name="Picture 14" descr="Deck_Outlet.png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43539" y="2111861"/>
                <a:ext cx="1392007" cy="1392007"/>
              </a:xfrm>
              <a:prstGeom prst="rect">
                <a:avLst/>
              </a:prstGeom>
            </p:spPr>
          </p:pic>
          <p:pic>
            <p:nvPicPr>
              <p:cNvPr id="21" name="Picture 20" descr="Deck_House.png"/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72819" y="2467682"/>
                <a:ext cx="2042426" cy="2042426"/>
              </a:xfrm>
              <a:prstGeom prst="rect">
                <a:avLst/>
              </a:prstGeom>
            </p:spPr>
          </p:pic>
          <p:pic>
            <p:nvPicPr>
              <p:cNvPr id="20" name="Picture 19" descr="Deck_Lightbulb.png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27263" y="2539556"/>
                <a:ext cx="1179935" cy="1179935"/>
              </a:xfrm>
              <a:prstGeom prst="rect">
                <a:avLst/>
              </a:prstGeom>
            </p:spPr>
          </p:pic>
        </p:grpSp>
        <p:pic>
          <p:nvPicPr>
            <p:cNvPr id="31" name="Picture 30" descr="Agriculture.png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665" y="3121272"/>
              <a:ext cx="1061414" cy="993483"/>
            </a:xfrm>
            <a:prstGeom prst="rect">
              <a:avLst/>
            </a:prstGeom>
          </p:spPr>
        </p:pic>
        <p:pic>
          <p:nvPicPr>
            <p:cNvPr id="4" name="Picture 3" descr="Deck_Map-LocationPin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9340" y="2986307"/>
              <a:ext cx="1182123" cy="1182123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3037518" y="969368"/>
              <a:ext cx="1252192" cy="1252192"/>
              <a:chOff x="3037517" y="783683"/>
              <a:chExt cx="1437877" cy="1437877"/>
            </a:xfrm>
          </p:grpSpPr>
          <p:pic>
            <p:nvPicPr>
              <p:cNvPr id="3" name="Picture 2" descr="Deck_Buildings-Set.png"/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37517" y="783683"/>
                <a:ext cx="1437877" cy="1437877"/>
              </a:xfrm>
              <a:prstGeom prst="rect">
                <a:avLst/>
              </a:prstGeom>
            </p:spPr>
          </p:pic>
          <p:pic>
            <p:nvPicPr>
              <p:cNvPr id="25" name="Picture 24" descr="Deck_Wifi.png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19877">
                <a:off x="3141080" y="853198"/>
                <a:ext cx="435157" cy="435157"/>
              </a:xfrm>
              <a:prstGeom prst="rect">
                <a:avLst/>
              </a:prstGeom>
            </p:spPr>
          </p:pic>
        </p:grpSp>
        <p:grpSp>
          <p:nvGrpSpPr>
            <p:cNvPr id="54" name="Group 53"/>
            <p:cNvGrpSpPr/>
            <p:nvPr/>
          </p:nvGrpSpPr>
          <p:grpSpPr>
            <a:xfrm>
              <a:off x="5101816" y="2888343"/>
              <a:ext cx="1506056" cy="1322370"/>
              <a:chOff x="5168652" y="3038762"/>
              <a:chExt cx="1506056" cy="1322370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68652" y="3242857"/>
                <a:ext cx="1118275" cy="1118275"/>
              </a:xfrm>
              <a:prstGeom prst="rect">
                <a:avLst/>
              </a:prstGeom>
            </p:spPr>
          </p:pic>
          <p:pic>
            <p:nvPicPr>
              <p:cNvPr id="47" name="Picture 46" descr="Deck_GradHat.png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1158" y="3038762"/>
                <a:ext cx="993550" cy="993550"/>
              </a:xfrm>
              <a:prstGeom prst="rect">
                <a:avLst/>
              </a:prstGeom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482558" y="114409"/>
            <a:ext cx="8393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b="1" dirty="0" smtClean="0">
                <a:latin typeface="+mj-ea"/>
                <a:ea typeface="+mj-ea"/>
              </a:rPr>
              <a:t>不久的将来客户能与</a:t>
            </a:r>
            <a:r>
              <a:rPr lang="en-US" altLang="zh-TW" sz="2500" b="1" dirty="0" smtClean="0">
                <a:latin typeface="+mj-ea"/>
                <a:ea typeface="+mj-ea"/>
              </a:rPr>
              <a:t>AWS</a:t>
            </a:r>
            <a:r>
              <a:rPr lang="zh-TW" altLang="en-US" sz="2500" b="1" dirty="0" smtClean="0">
                <a:latin typeface="+mj-ea"/>
                <a:ea typeface="+mj-ea"/>
              </a:rPr>
              <a:t>云端做连结</a:t>
            </a:r>
            <a:endParaRPr lang="en-US" sz="2500" b="1" dirty="0">
              <a:latin typeface="+mj-ea"/>
              <a:ea typeface="+mj-ea"/>
              <a:cs typeface="Abadi MT Condensed Ligh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5127" y="2422862"/>
            <a:ext cx="2447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医疗与生物技术</a:t>
            </a:r>
            <a:endParaRPr 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689355" y="2429120"/>
            <a:ext cx="2447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市政基础设施</a:t>
            </a:r>
            <a:endParaRPr 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343925" y="2461814"/>
            <a:ext cx="2447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智能家居</a:t>
            </a:r>
            <a:endParaRPr lang="en-US" sz="1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6128562" y="2459671"/>
            <a:ext cx="2447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零售业</a:t>
            </a:r>
            <a:endParaRPr 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875197" y="3938123"/>
            <a:ext cx="2447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制造 </a:t>
            </a:r>
            <a:r>
              <a:rPr lang="zh-TW" altLang="en-US" sz="1200" b="1" smtClean="0"/>
              <a:t>物流与</a:t>
            </a:r>
            <a:r>
              <a:rPr lang="zh-TW" altLang="en-US" sz="1200" b="1" dirty="0" smtClean="0"/>
              <a:t>供应练</a:t>
            </a:r>
            <a:endParaRPr lang="en-US" sz="12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726218" y="3944381"/>
            <a:ext cx="2447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农业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4352208" y="3944380"/>
            <a:ext cx="2447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教育</a:t>
            </a:r>
            <a:endParaRPr lang="en-US" sz="12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072003" y="3898324"/>
            <a:ext cx="2447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 smtClean="0"/>
              <a:t>汽车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45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terprise-Summit-Light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 Summit Deck Template Light</Template>
  <TotalTime>10977</TotalTime>
  <Words>1104</Words>
  <Application>Microsoft Macintosh PowerPoint</Application>
  <PresentationFormat>On-screen Show (16:9)</PresentationFormat>
  <Paragraphs>371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Abadi MT Condensed Light</vt:lpstr>
      <vt:lpstr>Calibri</vt:lpstr>
      <vt:lpstr>Consolas</vt:lpstr>
      <vt:lpstr>Helvetica Neue</vt:lpstr>
      <vt:lpstr>Lucida Console</vt:lpstr>
      <vt:lpstr>Times New Roman</vt:lpstr>
      <vt:lpstr>Wingdings</vt:lpstr>
      <vt:lpstr>微軟正黑體</vt:lpstr>
      <vt:lpstr>黑体</vt:lpstr>
      <vt:lpstr>Arial</vt:lpstr>
      <vt:lpstr>Enterprise-Summit-Light</vt:lpstr>
      <vt:lpstr>PowerPoint Presentation</vt:lpstr>
      <vt:lpstr>AWS IoT for Consumer Devices</vt:lpstr>
      <vt:lpstr>Amazon 语音互动体验 – Echo &amp; Alexa</vt:lpstr>
      <vt:lpstr>PowerPoint Presentation</vt:lpstr>
      <vt:lpstr>PowerPoint Presentation</vt:lpstr>
      <vt:lpstr>PowerPoint Presentation</vt:lpstr>
      <vt:lpstr>AWS 物联网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移动设备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开发</vt:lpstr>
      <vt:lpstr>PowerPoint Presentation</vt:lpstr>
      <vt:lpstr>PowerPoint Presentation</vt:lpstr>
      <vt:lpstr>收费模式</vt:lpstr>
      <vt:lpstr>PowerPoint Presentation</vt:lpstr>
      <vt:lpstr>总结</vt:lpstr>
      <vt:lpstr>PowerPoint Presentation</vt:lpstr>
      <vt:lpstr>演示: Connected Smart Home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He, Jing</dc:creator>
  <cp:lastModifiedBy>Microsoft Office User</cp:lastModifiedBy>
  <cp:revision>318</cp:revision>
  <dcterms:created xsi:type="dcterms:W3CDTF">2015-05-25T05:54:19Z</dcterms:created>
  <dcterms:modified xsi:type="dcterms:W3CDTF">2015-12-17T01:21:47Z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